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2"/>
  </p:notesMasterIdLst>
  <p:sldIdLst>
    <p:sldId id="256" r:id="rId5"/>
    <p:sldId id="261" r:id="rId6"/>
    <p:sldId id="262" r:id="rId7"/>
    <p:sldId id="263" r:id="rId8"/>
    <p:sldId id="264" r:id="rId9"/>
    <p:sldId id="266" r:id="rId10"/>
    <p:sldId id="267" r:id="rId11"/>
    <p:sldId id="268" r:id="rId12"/>
    <p:sldId id="269" r:id="rId13"/>
    <p:sldId id="270" r:id="rId14"/>
    <p:sldId id="271" r:id="rId15"/>
    <p:sldId id="272" r:id="rId16"/>
    <p:sldId id="304" r:id="rId17"/>
    <p:sldId id="273" r:id="rId18"/>
    <p:sldId id="274" r:id="rId19"/>
    <p:sldId id="275" r:id="rId20"/>
    <p:sldId id="276" r:id="rId21"/>
    <p:sldId id="278" r:id="rId22"/>
    <p:sldId id="283" r:id="rId23"/>
    <p:sldId id="285" r:id="rId24"/>
    <p:sldId id="286" r:id="rId25"/>
    <p:sldId id="292" r:id="rId26"/>
    <p:sldId id="305" r:id="rId27"/>
    <p:sldId id="293" r:id="rId28"/>
    <p:sldId id="295" r:id="rId29"/>
    <p:sldId id="296" r:id="rId30"/>
    <p:sldId id="301" r:id="rId31"/>
  </p:sldIdLst>
  <p:sldSz cx="18288000" cy="10287000"/>
  <p:notesSz cx="6858000" cy="9144000"/>
  <p:embeddedFontLst>
    <p:embeddedFont>
      <p:font typeface="Greycliff" panose="020B0604020202020204" charset="0"/>
      <p:regular r:id="rId33"/>
    </p:embeddedFont>
    <p:embeddedFont>
      <p:font typeface="Greycliff Bold"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688D80-6A28-D72D-8A9A-9B58034957C6}" name="Parker Tomkinson" initials="PT" userId="S::gh5384@wayne.edu::c040f8b7-3a9e-484c-9dc9-81c6e6ef8e60" providerId="AD"/>
  <p188:author id="{8417FEF8-68D1-5975-00BD-32DB6A2DA976}" name="Tara King" initials="TK" userId="S::tking1_waynecountymi.gov#ext#@waynestateprod.onmicrosoft.com::567272a7-2618-4dcc-bba3-7e26f38e0b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FAEE52-FCD4-46A1-94E5-324EFD74FD21}" v="13" dt="2025-10-13T14:17:58.621"/>
    <p1510:client id="{942FDE9D-F4B0-E4B2-C490-0D7971868725}" v="172" dt="2025-10-13T15:59:57.855"/>
    <p1510:client id="{E96B80F5-FB79-3A25-F643-72F4FA8984DE}" v="35" dt="2025-10-13T14:16:16.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4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006A7-FB3E-42CE-96AF-C0C71CF71654}" type="datetimeFigureOut">
              <a:rPr lang="en-US" smtClean="0"/>
              <a:t>10/13/2025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4080D-B786-492B-8B13-60FA718D34A6}" type="slidenum">
              <a:rPr lang="en-US" smtClean="0"/>
              <a:t>‹#›</a:t>
            </a:fld>
            <a:endParaRPr lang="en-US"/>
          </a:p>
        </p:txBody>
      </p:sp>
    </p:spTree>
    <p:extLst>
      <p:ext uri="{BB962C8B-B14F-4D97-AF65-F5344CB8AC3E}">
        <p14:creationId xmlns:p14="http://schemas.microsoft.com/office/powerpoint/2010/main" val="2331749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ichigan.gov/mdhhs/inside-mdhhs/newsroom/2025/06/30/overdos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Deadly opioid </a:t>
            </a:r>
            <a:r>
              <a:rPr lang="en-US" err="1">
                <a:hlinkClick r:id="rId3"/>
              </a:rPr>
              <a:t>carfentanil</a:t>
            </a:r>
            <a:r>
              <a:rPr lang="en-US">
                <a:hlinkClick r:id="rId3"/>
              </a:rPr>
              <a:t> reemerges in Michigan with 11 associated deaths recorded since January</a:t>
            </a:r>
            <a:endParaRPr lang="en-US"/>
          </a:p>
        </p:txBody>
      </p:sp>
      <p:sp>
        <p:nvSpPr>
          <p:cNvPr id="4" name="Slide Number Placeholder 3"/>
          <p:cNvSpPr>
            <a:spLocks noGrp="1"/>
          </p:cNvSpPr>
          <p:nvPr>
            <p:ph type="sldNum" sz="quarter" idx="5"/>
          </p:nvPr>
        </p:nvSpPr>
        <p:spPr/>
        <p:txBody>
          <a:bodyPr/>
          <a:lstStyle/>
          <a:p>
            <a:fld id="{BFD4080D-B786-492B-8B13-60FA718D34A6}" type="slidenum">
              <a:rPr lang="en-US" smtClean="0"/>
              <a:t>13</a:t>
            </a:fld>
            <a:endParaRPr lang="en-US"/>
          </a:p>
        </p:txBody>
      </p:sp>
    </p:spTree>
    <p:extLst>
      <p:ext uri="{BB962C8B-B14F-4D97-AF65-F5344CB8AC3E}">
        <p14:creationId xmlns:p14="http://schemas.microsoft.com/office/powerpoint/2010/main" val="264114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D4080D-B786-492B-8B13-60FA718D34A6}" type="slidenum">
              <a:rPr lang="en-US" smtClean="0"/>
              <a:t>27</a:t>
            </a:fld>
            <a:endParaRPr lang="en-US"/>
          </a:p>
        </p:txBody>
      </p:sp>
    </p:spTree>
    <p:extLst>
      <p:ext uri="{BB962C8B-B14F-4D97-AF65-F5344CB8AC3E}">
        <p14:creationId xmlns:p14="http://schemas.microsoft.com/office/powerpoint/2010/main" val="2700654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urldefense.com/v3/__https:/behaviorhealthjustice.wayne.edu/__;!!KpYDppBGsltJ9Kw!3bR6PVb03_SAKnf7IgbIgPmUrhlUmmH2sjPuSrygjhmRiiYo_KCWJKMSOdYEp8DLCOmr1TOaRrUBqndCu2xtTABC5lViN1WtYEv_m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endoverdosewayne.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samhsa.gov/newsroom/press-announcements/20250728/samhsa-releases-annual-national-survey-on-drug-use-and-health" TargetMode="External"/><Relationship Id="rId2" Type="http://schemas.openxmlformats.org/officeDocument/2006/relationships/hyperlink" Target="https://www.ncbi.nlm.nih.gov/books/NBK424857/"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2CFD5"/>
        </a:solidFill>
        <a:effectLst/>
      </p:bgPr>
    </p:bg>
    <p:spTree>
      <p:nvGrpSpPr>
        <p:cNvPr id="1" name=""/>
        <p:cNvGrpSpPr/>
        <p:nvPr/>
      </p:nvGrpSpPr>
      <p:grpSpPr>
        <a:xfrm>
          <a:off x="0" y="0"/>
          <a:ext cx="0" cy="0"/>
          <a:chOff x="0" y="0"/>
          <a:chExt cx="0" cy="0"/>
        </a:xfrm>
      </p:grpSpPr>
      <p:sp>
        <p:nvSpPr>
          <p:cNvPr id="2" name="TextBox 2"/>
          <p:cNvSpPr txBox="1"/>
          <p:nvPr/>
        </p:nvSpPr>
        <p:spPr>
          <a:xfrm>
            <a:off x="1535248" y="6201482"/>
            <a:ext cx="15217504" cy="3907032"/>
          </a:xfrm>
          <a:prstGeom prst="rect">
            <a:avLst/>
          </a:prstGeom>
        </p:spPr>
        <p:txBody>
          <a:bodyPr lIns="0" tIns="0" rIns="0" bIns="0" rtlCol="0" anchor="t">
            <a:spAutoFit/>
          </a:bodyPr>
          <a:lstStyle/>
          <a:p>
            <a:pPr algn="l">
              <a:lnSpc>
                <a:spcPts val="4042"/>
              </a:lnSpc>
            </a:pPr>
            <a:r>
              <a:rPr lang="en-US" sz="2950" dirty="0">
                <a:solidFill>
                  <a:srgbClr val="152850"/>
                </a:solidFill>
                <a:latin typeface="Greycliff"/>
                <a:ea typeface="Greycliff"/>
                <a:cs typeface="Greycliff"/>
                <a:sym typeface="Greycliff"/>
              </a:rPr>
              <a:t>Local data and drug trends, </a:t>
            </a:r>
          </a:p>
          <a:p>
            <a:pPr algn="l">
              <a:lnSpc>
                <a:spcPts val="4042"/>
              </a:lnSpc>
            </a:pPr>
            <a:r>
              <a:rPr lang="en-US" sz="2950" dirty="0">
                <a:solidFill>
                  <a:srgbClr val="152850"/>
                </a:solidFill>
                <a:latin typeface="Greycliff"/>
                <a:ea typeface="Greycliff"/>
                <a:cs typeface="Greycliff"/>
                <a:sym typeface="Greycliff"/>
              </a:rPr>
              <a:t>overdose prevention, and harm reduction</a:t>
            </a:r>
            <a:endParaRPr lang="en-US" sz="2950" dirty="0">
              <a:solidFill>
                <a:srgbClr val="152850"/>
              </a:solidFill>
              <a:latin typeface="Greycliff"/>
              <a:ea typeface="Greycliff"/>
              <a:cs typeface="Greycliff"/>
            </a:endParaRPr>
          </a:p>
          <a:p>
            <a:pPr algn="l">
              <a:lnSpc>
                <a:spcPts val="4042"/>
              </a:lnSpc>
            </a:pPr>
            <a:endParaRPr lang="en-US" sz="2950" dirty="0">
              <a:solidFill>
                <a:srgbClr val="152850"/>
              </a:solidFill>
              <a:latin typeface="Greycliff"/>
              <a:ea typeface="Greycliff"/>
              <a:cs typeface="Greycliff"/>
              <a:sym typeface="Greycliff"/>
            </a:endParaRPr>
          </a:p>
          <a:p>
            <a:pPr>
              <a:lnSpc>
                <a:spcPts val="1850"/>
              </a:lnSpc>
            </a:pPr>
            <a:endParaRPr lang="en-US" sz="2950" dirty="0">
              <a:solidFill>
                <a:srgbClr val="152850"/>
              </a:solidFill>
              <a:latin typeface="Greycliff"/>
            </a:endParaRPr>
          </a:p>
          <a:p>
            <a:pPr>
              <a:lnSpc>
                <a:spcPts val="3904"/>
              </a:lnSpc>
            </a:pPr>
            <a:r>
              <a:rPr lang="en-US" sz="2850" b="1" dirty="0">
                <a:solidFill>
                  <a:srgbClr val="152850"/>
                </a:solidFill>
                <a:latin typeface="Greycliff Bold"/>
                <a:ea typeface="Greycliff"/>
                <a:cs typeface="Greycliff"/>
              </a:rPr>
              <a:t>Plymouth District Library</a:t>
            </a:r>
          </a:p>
          <a:p>
            <a:pPr>
              <a:lnSpc>
                <a:spcPts val="3904"/>
              </a:lnSpc>
            </a:pPr>
            <a:r>
              <a:rPr lang="en-US" sz="2850" b="1" dirty="0">
                <a:solidFill>
                  <a:srgbClr val="152850"/>
                </a:solidFill>
                <a:latin typeface="Greycliff Bold"/>
                <a:ea typeface="Greycliff"/>
                <a:cs typeface="Greycliff"/>
              </a:rPr>
              <a:t>October 13, 2025</a:t>
            </a:r>
            <a:endParaRPr lang="en-US" sz="2850" dirty="0">
              <a:solidFill>
                <a:srgbClr val="152850"/>
              </a:solidFill>
              <a:latin typeface="Greycliff"/>
              <a:ea typeface="Greycliff"/>
              <a:cs typeface="Greycliff"/>
            </a:endParaRPr>
          </a:p>
          <a:p>
            <a:pPr>
              <a:lnSpc>
                <a:spcPts val="4727"/>
              </a:lnSpc>
            </a:pPr>
            <a:endParaRPr lang="en-US" sz="2850" dirty="0">
              <a:solidFill>
                <a:srgbClr val="152850"/>
              </a:solidFill>
              <a:latin typeface="Greycliff"/>
              <a:ea typeface="Greycliff"/>
              <a:cs typeface="Greycliff"/>
            </a:endParaRPr>
          </a:p>
          <a:p>
            <a:pPr>
              <a:lnSpc>
                <a:spcPts val="4727"/>
              </a:lnSpc>
            </a:pPr>
            <a:endParaRPr lang="en-US" sz="2850" dirty="0">
              <a:solidFill>
                <a:srgbClr val="152850"/>
              </a:solidFill>
              <a:latin typeface="Greycliff"/>
              <a:ea typeface="Greycliff"/>
              <a:cs typeface="Greycliff"/>
            </a:endParaRPr>
          </a:p>
        </p:txBody>
      </p:sp>
      <p:sp>
        <p:nvSpPr>
          <p:cNvPr id="3" name="TextBox 3"/>
          <p:cNvSpPr txBox="1"/>
          <p:nvPr/>
        </p:nvSpPr>
        <p:spPr>
          <a:xfrm>
            <a:off x="1535248" y="2374603"/>
            <a:ext cx="10198751" cy="2825322"/>
          </a:xfrm>
          <a:prstGeom prst="rect">
            <a:avLst/>
          </a:prstGeom>
        </p:spPr>
        <p:txBody>
          <a:bodyPr lIns="0" tIns="0" rIns="0" bIns="0" rtlCol="0" anchor="t">
            <a:spAutoFit/>
          </a:bodyPr>
          <a:lstStyle/>
          <a:p>
            <a:pPr algn="l">
              <a:lnSpc>
                <a:spcPts val="10889"/>
              </a:lnSpc>
            </a:pPr>
            <a:r>
              <a:rPr lang="en-US" sz="10675" b="1">
                <a:solidFill>
                  <a:srgbClr val="152850"/>
                </a:solidFill>
                <a:latin typeface="Greycliff Bold"/>
                <a:ea typeface="Greycliff Bold"/>
                <a:cs typeface="Greycliff Bold"/>
                <a:sym typeface="Greycliff Bold"/>
              </a:rPr>
              <a:t>OVERDOSE</a:t>
            </a:r>
          </a:p>
          <a:p>
            <a:pPr algn="l">
              <a:lnSpc>
                <a:spcPts val="10889"/>
              </a:lnSpc>
            </a:pPr>
            <a:r>
              <a:rPr lang="en-US" sz="10675" b="1">
                <a:solidFill>
                  <a:srgbClr val="152850"/>
                </a:solidFill>
                <a:latin typeface="Greycliff Bold"/>
                <a:ea typeface="Greycliff Bold"/>
                <a:cs typeface="Greycliff Bold"/>
                <a:sym typeface="Greycliff Bold"/>
              </a:rPr>
              <a:t>PREVENTION</a:t>
            </a:r>
          </a:p>
        </p:txBody>
      </p:sp>
      <p:grpSp>
        <p:nvGrpSpPr>
          <p:cNvPr id="4" name="Group 4"/>
          <p:cNvGrpSpPr/>
          <p:nvPr/>
        </p:nvGrpSpPr>
        <p:grpSpPr>
          <a:xfrm>
            <a:off x="8823108" y="0"/>
            <a:ext cx="16689684" cy="12517263"/>
            <a:chOff x="0" y="0"/>
            <a:chExt cx="812800" cy="609600"/>
          </a:xfrm>
        </p:grpSpPr>
        <p:sp>
          <p:nvSpPr>
            <p:cNvPr id="5" name="Freeform 5"/>
            <p:cNvSpPr/>
            <p:nvPr/>
          </p:nvSpPr>
          <p:spPr>
            <a:xfrm>
              <a:off x="0" y="0"/>
              <a:ext cx="812800" cy="60960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rgbClr val="0F2147"/>
            </a:solidFill>
          </p:spPr>
          <p:txBody>
            <a:bodyPr/>
            <a:lstStyle/>
            <a:p>
              <a:endParaRPr lang="en-US"/>
            </a:p>
          </p:txBody>
        </p:sp>
        <p:sp>
          <p:nvSpPr>
            <p:cNvPr id="6" name="TextBox 6"/>
            <p:cNvSpPr txBox="1"/>
            <p:nvPr/>
          </p:nvSpPr>
          <p:spPr>
            <a:xfrm>
              <a:off x="101600" y="-47625"/>
              <a:ext cx="609600" cy="657225"/>
            </a:xfrm>
            <a:prstGeom prst="rect">
              <a:avLst/>
            </a:prstGeom>
          </p:spPr>
          <p:txBody>
            <a:bodyPr lIns="50800" tIns="50800" rIns="50800" bIns="50800" rtlCol="0" anchor="ctr"/>
            <a:lstStyle/>
            <a:p>
              <a:pPr algn="ctr">
                <a:lnSpc>
                  <a:spcPts val="3220"/>
                </a:lnSpc>
              </a:pPr>
              <a:endParaRPr/>
            </a:p>
          </p:txBody>
        </p:sp>
      </p:grpSp>
      <p:sp>
        <p:nvSpPr>
          <p:cNvPr id="7" name="AutoShape 7"/>
          <p:cNvSpPr/>
          <p:nvPr/>
        </p:nvSpPr>
        <p:spPr>
          <a:xfrm>
            <a:off x="1535248" y="5728562"/>
            <a:ext cx="8958642" cy="0"/>
          </a:xfrm>
          <a:prstGeom prst="line">
            <a:avLst/>
          </a:prstGeom>
          <a:ln w="104775" cap="rnd">
            <a:solidFill>
              <a:srgbClr val="033A52"/>
            </a:solidFill>
            <a:prstDash val="solid"/>
            <a:headEnd type="none" w="sm" len="sm"/>
            <a:tailEnd type="none" w="sm" len="sm"/>
          </a:ln>
        </p:spPr>
        <p:txBody>
          <a:bodyPr/>
          <a:lstStyle/>
          <a:p>
            <a:endParaRPr lang="en-US"/>
          </a:p>
        </p:txBody>
      </p:sp>
      <p:sp>
        <p:nvSpPr>
          <p:cNvPr id="8" name="TextBox 8"/>
          <p:cNvSpPr txBox="1"/>
          <p:nvPr/>
        </p:nvSpPr>
        <p:spPr>
          <a:xfrm>
            <a:off x="11594323" y="2835171"/>
            <a:ext cx="5703078" cy="7110023"/>
          </a:xfrm>
          <a:prstGeom prst="rect">
            <a:avLst/>
          </a:prstGeom>
        </p:spPr>
        <p:txBody>
          <a:bodyPr wrap="square" lIns="0" tIns="0" rIns="0" bIns="0" rtlCol="0" anchor="t">
            <a:spAutoFit/>
          </a:bodyPr>
          <a:lstStyle/>
          <a:p>
            <a:pPr algn="r">
              <a:lnSpc>
                <a:spcPts val="3079"/>
              </a:lnSpc>
            </a:pPr>
            <a:endParaRPr dirty="0"/>
          </a:p>
          <a:p>
            <a:pPr algn="r">
              <a:lnSpc>
                <a:spcPts val="3079"/>
              </a:lnSpc>
            </a:pPr>
            <a:endParaRPr dirty="0"/>
          </a:p>
          <a:p>
            <a:pPr algn="r">
              <a:lnSpc>
                <a:spcPts val="3079"/>
              </a:lnSpc>
            </a:pPr>
            <a:endParaRPr dirty="0"/>
          </a:p>
          <a:p>
            <a:pPr algn="r">
              <a:lnSpc>
                <a:spcPts val="3079"/>
              </a:lnSpc>
            </a:pPr>
            <a:r>
              <a:rPr lang="en-US" b="1" dirty="0">
                <a:solidFill>
                  <a:srgbClr val="F1F2F2"/>
                </a:solidFill>
                <a:latin typeface="Greycliff Bold"/>
                <a:ea typeface="Greycliff Bold"/>
                <a:cs typeface="Greycliff Bold"/>
                <a:sym typeface="Greycliff Bold"/>
              </a:rPr>
              <a:t>Robert Sanders Jr, MPH</a:t>
            </a:r>
          </a:p>
          <a:p>
            <a:pPr algn="r">
              <a:lnSpc>
                <a:spcPts val="3079"/>
              </a:lnSpc>
            </a:pPr>
            <a:r>
              <a:rPr lang="en-US" dirty="0">
                <a:solidFill>
                  <a:srgbClr val="F1F2F2"/>
                </a:solidFill>
                <a:latin typeface="Greycliff"/>
                <a:ea typeface="Greycliff"/>
                <a:cs typeface="Greycliff"/>
                <a:sym typeface="Greycliff"/>
              </a:rPr>
              <a:t>Community Behavioral Health Program Coordinator</a:t>
            </a:r>
          </a:p>
          <a:p>
            <a:pPr algn="r">
              <a:lnSpc>
                <a:spcPts val="3079"/>
              </a:lnSpc>
            </a:pPr>
            <a:r>
              <a:rPr lang="en-US" dirty="0">
                <a:solidFill>
                  <a:srgbClr val="F1F2F2"/>
                </a:solidFill>
                <a:latin typeface="Greycliff"/>
                <a:ea typeface="Greycliff"/>
                <a:cs typeface="Greycliff"/>
                <a:sym typeface="Greycliff"/>
              </a:rPr>
              <a:t>Wayne County Department of Health, Human, and Veterans Services</a:t>
            </a:r>
          </a:p>
          <a:p>
            <a:pPr algn="r">
              <a:lnSpc>
                <a:spcPts val="3079"/>
              </a:lnSpc>
            </a:pPr>
            <a:endParaRPr lang="en-US" dirty="0">
              <a:solidFill>
                <a:srgbClr val="F1F2F2"/>
              </a:solidFill>
              <a:latin typeface="Greycliff"/>
              <a:ea typeface="Greycliff"/>
              <a:cs typeface="Greycliff"/>
              <a:sym typeface="Greycliff"/>
            </a:endParaRPr>
          </a:p>
          <a:p>
            <a:pPr algn="r">
              <a:lnSpc>
                <a:spcPts val="3079"/>
              </a:lnSpc>
            </a:pPr>
            <a:endParaRPr lang="en-US" dirty="0">
              <a:solidFill>
                <a:srgbClr val="F1F2F2"/>
              </a:solidFill>
              <a:latin typeface="Greycliff"/>
              <a:ea typeface="Greycliff"/>
              <a:cs typeface="Greycliff"/>
              <a:sym typeface="Greycliff"/>
            </a:endParaRPr>
          </a:p>
          <a:p>
            <a:pPr algn="r">
              <a:lnSpc>
                <a:spcPts val="3079"/>
              </a:lnSpc>
            </a:pPr>
            <a:r>
              <a:rPr lang="en-US" b="1" dirty="0">
                <a:solidFill>
                  <a:srgbClr val="F1F2F2"/>
                </a:solidFill>
                <a:latin typeface="Greycliff Bold"/>
                <a:ea typeface="Greycliff"/>
                <a:cs typeface="Greycliff"/>
                <a:sym typeface="Greycliff Bold"/>
              </a:rPr>
              <a:t>Parker Tomkinson, MSc</a:t>
            </a:r>
          </a:p>
          <a:p>
            <a:pPr algn="r">
              <a:lnSpc>
                <a:spcPts val="3079"/>
              </a:lnSpc>
            </a:pPr>
            <a:r>
              <a:rPr lang="en-US" b="1" dirty="0">
                <a:solidFill>
                  <a:srgbClr val="F1F2F2"/>
                </a:solidFill>
                <a:latin typeface="Greycliff Bold"/>
                <a:ea typeface="Greycliff"/>
                <a:cs typeface="Greycliff"/>
                <a:sym typeface="Greycliff Bold"/>
              </a:rPr>
              <a:t>Program Manager</a:t>
            </a:r>
            <a:endParaRPr lang="en-US" dirty="0">
              <a:solidFill>
                <a:srgbClr val="F1F2F2"/>
              </a:solidFill>
              <a:latin typeface="Greycliff"/>
              <a:ea typeface="Greycliff"/>
              <a:cs typeface="Greycliff"/>
              <a:sym typeface="Greycliff"/>
            </a:endParaRPr>
          </a:p>
          <a:p>
            <a:pPr algn="r">
              <a:lnSpc>
                <a:spcPts val="3079"/>
              </a:lnSpc>
            </a:pPr>
            <a:r>
              <a:rPr lang="en-US" dirty="0">
                <a:solidFill>
                  <a:srgbClr val="F1F2F2"/>
                </a:solidFill>
                <a:latin typeface="Greycliff"/>
                <a:ea typeface="Greycliff"/>
                <a:cs typeface="Greycliff"/>
                <a:sym typeface="Greycliff"/>
              </a:rPr>
              <a:t>Treatment Ecosystems</a:t>
            </a:r>
          </a:p>
          <a:p>
            <a:pPr algn="r">
              <a:lnSpc>
                <a:spcPts val="3079"/>
              </a:lnSpc>
            </a:pPr>
            <a:r>
              <a:rPr lang="en-US" dirty="0">
                <a:solidFill>
                  <a:srgbClr val="F1F2F2"/>
                </a:solidFill>
                <a:latin typeface="Greycliff"/>
                <a:ea typeface="Greycliff"/>
                <a:cs typeface="Greycliff"/>
                <a:sym typeface="Greycliff"/>
              </a:rPr>
              <a:t>Center for Behavioral Health and Justice</a:t>
            </a:r>
          </a:p>
          <a:p>
            <a:pPr algn="r">
              <a:lnSpc>
                <a:spcPts val="3079"/>
              </a:lnSpc>
            </a:pPr>
            <a:r>
              <a:rPr lang="en-US" dirty="0">
                <a:solidFill>
                  <a:srgbClr val="F1F2F2"/>
                </a:solidFill>
                <a:latin typeface="Greycliff"/>
                <a:ea typeface="Greycliff"/>
                <a:cs typeface="Greycliff"/>
                <a:sym typeface="Greycliff"/>
              </a:rPr>
              <a:t>Wayne State University School of Social Work</a:t>
            </a:r>
          </a:p>
          <a:p>
            <a:pPr algn="r">
              <a:lnSpc>
                <a:spcPts val="3079"/>
              </a:lnSpc>
            </a:pPr>
            <a:endParaRPr lang="en-US" dirty="0">
              <a:solidFill>
                <a:srgbClr val="F1F2F2"/>
              </a:solidFill>
              <a:latin typeface="Greycliff"/>
              <a:ea typeface="Greycliff"/>
              <a:cs typeface="Greycliff"/>
              <a:sym typeface="Greycliff"/>
            </a:endParaRPr>
          </a:p>
          <a:p>
            <a:pPr algn="r">
              <a:lnSpc>
                <a:spcPts val="3079"/>
              </a:lnSpc>
            </a:pPr>
            <a:endParaRPr lang="en-US" sz="2199" dirty="0">
              <a:solidFill>
                <a:srgbClr val="F1F2F2"/>
              </a:solidFill>
              <a:latin typeface="Greycliff"/>
              <a:ea typeface="Greycliff"/>
              <a:cs typeface="Greycliff"/>
              <a:sym typeface="Greycliff"/>
            </a:endParaRPr>
          </a:p>
          <a:p>
            <a:pPr algn="r">
              <a:lnSpc>
                <a:spcPts val="3079"/>
              </a:lnSpc>
            </a:pPr>
            <a:endParaRPr lang="en-US" sz="2199" dirty="0">
              <a:solidFill>
                <a:srgbClr val="F1F2F2"/>
              </a:solidFill>
              <a:latin typeface="Greycliff"/>
              <a:ea typeface="Greycliff"/>
              <a:cs typeface="Greycliff"/>
              <a:sym typeface="Greycliff"/>
            </a:endParaRPr>
          </a:p>
          <a:p>
            <a:pPr algn="r">
              <a:lnSpc>
                <a:spcPts val="3079"/>
              </a:lnSpc>
            </a:pPr>
            <a:endParaRPr lang="en-US" sz="2199" dirty="0">
              <a:solidFill>
                <a:srgbClr val="F1F2F2"/>
              </a:solidFill>
              <a:latin typeface="Greycliff"/>
              <a:ea typeface="Greycliff"/>
              <a:cs typeface="Greycliff"/>
              <a:sym typeface="Greycliff"/>
              <a:hlinkClick r:id="rId2" tooltip="https://urldefense.com/v3/__https:/behaviorhealthjustice.wayne.edu/__;!!KpYDppBGsltJ9Kw!3bR6PVb03_SAKnf7IgbIgPmUrhlUmmH2sjPuSrygjhmRiiYo_KCWJKMSOdYEp8DLCOmr1TOaRrUBqndCu2xtTABC5lViN1WtYEv_mg$"/>
            </a:endParaRPr>
          </a:p>
        </p:txBody>
      </p:sp>
      <p:sp>
        <p:nvSpPr>
          <p:cNvPr id="9" name="TextBox 9"/>
          <p:cNvSpPr txBox="1"/>
          <p:nvPr/>
        </p:nvSpPr>
        <p:spPr>
          <a:xfrm>
            <a:off x="1535248" y="1171575"/>
            <a:ext cx="13161817" cy="1158103"/>
          </a:xfrm>
          <a:prstGeom prst="rect">
            <a:avLst/>
          </a:prstGeom>
        </p:spPr>
        <p:txBody>
          <a:bodyPr lIns="0" tIns="0" rIns="0" bIns="0" rtlCol="0" anchor="t">
            <a:spAutoFit/>
          </a:bodyPr>
          <a:lstStyle/>
          <a:p>
            <a:pPr algn="l">
              <a:lnSpc>
                <a:spcPts val="8747"/>
              </a:lnSpc>
            </a:pPr>
            <a:r>
              <a:rPr lang="en-US" sz="8576">
                <a:solidFill>
                  <a:srgbClr val="152850"/>
                </a:solidFill>
                <a:latin typeface="Greycliff"/>
                <a:ea typeface="Greycliff"/>
                <a:cs typeface="Greycliff"/>
                <a:sym typeface="Greycliff"/>
              </a:rPr>
              <a:t>WAYNE COUNTY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Freeform 2"/>
          <p:cNvSpPr/>
          <p:nvPr/>
        </p:nvSpPr>
        <p:spPr>
          <a:xfrm>
            <a:off x="-814711" y="0"/>
            <a:ext cx="19917422" cy="10287000"/>
          </a:xfrm>
          <a:custGeom>
            <a:avLst/>
            <a:gdLst/>
            <a:ahLst/>
            <a:cxnLst/>
            <a:rect l="l" t="t" r="r" b="b"/>
            <a:pathLst>
              <a:path w="19917422" h="10287000">
                <a:moveTo>
                  <a:pt x="0" y="0"/>
                </a:moveTo>
                <a:lnTo>
                  <a:pt x="19917422" y="0"/>
                </a:lnTo>
                <a:lnTo>
                  <a:pt x="19917422" y="10287000"/>
                </a:lnTo>
                <a:lnTo>
                  <a:pt x="0" y="10287000"/>
                </a:lnTo>
                <a:lnTo>
                  <a:pt x="0" y="0"/>
                </a:lnTo>
                <a:close/>
              </a:path>
            </a:pathLst>
          </a:custGeom>
          <a:blipFill>
            <a:blip r:embed="rId2"/>
            <a:stretch>
              <a:fillRect l="-8195" r="-8195"/>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F2147"/>
        </a:solidFill>
        <a:effectLst/>
      </p:bgPr>
    </p:bg>
    <p:spTree>
      <p:nvGrpSpPr>
        <p:cNvPr id="1" name=""/>
        <p:cNvGrpSpPr/>
        <p:nvPr/>
      </p:nvGrpSpPr>
      <p:grpSpPr>
        <a:xfrm>
          <a:off x="0" y="0"/>
          <a:ext cx="0" cy="0"/>
          <a:chOff x="0" y="0"/>
          <a:chExt cx="0" cy="0"/>
        </a:xfrm>
      </p:grpSpPr>
      <p:sp>
        <p:nvSpPr>
          <p:cNvPr id="2" name="TextBox 2"/>
          <p:cNvSpPr txBox="1"/>
          <p:nvPr/>
        </p:nvSpPr>
        <p:spPr>
          <a:xfrm>
            <a:off x="1547763" y="3830439"/>
            <a:ext cx="15192473" cy="6413422"/>
          </a:xfrm>
          <a:prstGeom prst="rect">
            <a:avLst/>
          </a:prstGeom>
        </p:spPr>
        <p:txBody>
          <a:bodyPr lIns="0" tIns="0" rIns="0" bIns="0" rtlCol="0" anchor="t">
            <a:spAutoFit/>
          </a:bodyPr>
          <a:lstStyle/>
          <a:p>
            <a:pPr algn="l">
              <a:lnSpc>
                <a:spcPts val="4930"/>
              </a:lnSpc>
            </a:pPr>
            <a:endParaRPr/>
          </a:p>
          <a:p>
            <a:pPr marL="608965" lvl="1" indent="-304165" algn="l">
              <a:lnSpc>
                <a:spcPts val="3950"/>
              </a:lnSpc>
              <a:buFont typeface="Arial"/>
              <a:buChar char="•"/>
            </a:pPr>
            <a:endParaRPr lang="en-US" sz="2822">
              <a:solidFill>
                <a:srgbClr val="F1F2F2"/>
              </a:solidFill>
              <a:latin typeface="Greycliff"/>
              <a:ea typeface="Greycliff"/>
              <a:cs typeface="Greycliff"/>
            </a:endParaRPr>
          </a:p>
          <a:p>
            <a:pPr marL="608965" lvl="1" indent="-304165" algn="l">
              <a:lnSpc>
                <a:spcPts val="3950"/>
              </a:lnSpc>
              <a:buFont typeface="Arial"/>
              <a:buChar char="•"/>
            </a:pPr>
            <a:r>
              <a:rPr lang="en-US" sz="2800" dirty="0">
                <a:solidFill>
                  <a:srgbClr val="F1F2F2"/>
                </a:solidFill>
                <a:latin typeface="Greycliff"/>
                <a:ea typeface="Greycliff"/>
                <a:cs typeface="Greycliff"/>
                <a:sym typeface="Greycliff"/>
              </a:rPr>
              <a:t>Increasing in the drug supply. </a:t>
            </a:r>
            <a:r>
              <a:rPr lang="en-US" sz="2800" dirty="0">
                <a:solidFill>
                  <a:srgbClr val="F1F2F2"/>
                </a:solidFill>
                <a:latin typeface="Greycliff Bold"/>
                <a:ea typeface="Greycliff"/>
                <a:cs typeface="Greycliff"/>
                <a:sym typeface="Greycliff"/>
              </a:rPr>
              <a:t>Increases overdose risk.</a:t>
            </a:r>
            <a:endParaRPr lang="en-US" sz="2800" dirty="0">
              <a:solidFill>
                <a:srgbClr val="F1F2F2"/>
              </a:solidFill>
              <a:latin typeface="Greycliff Bold" panose="020B0604020202020204" charset="0"/>
              <a:ea typeface="Greycliff"/>
              <a:cs typeface="Greycliff"/>
            </a:endParaRPr>
          </a:p>
          <a:p>
            <a:pPr marL="608965" lvl="1" indent="-304165" algn="l">
              <a:lnSpc>
                <a:spcPts val="3950"/>
              </a:lnSpc>
              <a:buFont typeface="Arial"/>
              <a:buChar char="•"/>
            </a:pPr>
            <a:r>
              <a:rPr lang="en-US" sz="2800" dirty="0">
                <a:solidFill>
                  <a:srgbClr val="F1F2F2"/>
                </a:solidFill>
                <a:latin typeface="Greycliff"/>
                <a:ea typeface="Greycliff"/>
                <a:cs typeface="Greycliff"/>
                <a:sym typeface="Greycliff"/>
              </a:rPr>
              <a:t>Tranquilizer (sedative) used in veterinary medicine</a:t>
            </a:r>
            <a:endParaRPr lang="en-US" sz="2800" dirty="0">
              <a:solidFill>
                <a:srgbClr val="F1F2F2"/>
              </a:solidFill>
              <a:latin typeface="Greycliff"/>
              <a:ea typeface="Greycliff"/>
              <a:cs typeface="Greycliff"/>
            </a:endParaRPr>
          </a:p>
          <a:p>
            <a:pPr marL="608965" lvl="1" indent="-304165" algn="l">
              <a:lnSpc>
                <a:spcPts val="3950"/>
              </a:lnSpc>
              <a:buFont typeface="Arial"/>
              <a:buChar char="•"/>
            </a:pPr>
            <a:r>
              <a:rPr lang="en-US" sz="2800" dirty="0">
                <a:solidFill>
                  <a:srgbClr val="F1F2F2"/>
                </a:solidFill>
                <a:latin typeface="Greycliff"/>
                <a:ea typeface="Greycliff"/>
                <a:cs typeface="Greycliff"/>
                <a:sym typeface="Greycliff"/>
              </a:rPr>
              <a:t>Not an opioid, but almost always found with fentanyl (opioids)</a:t>
            </a:r>
            <a:endParaRPr lang="en-US" sz="2800" dirty="0">
              <a:solidFill>
                <a:srgbClr val="F1F2F2"/>
              </a:solidFill>
              <a:latin typeface="Greycliff"/>
              <a:ea typeface="Greycliff"/>
              <a:cs typeface="Greycliff"/>
            </a:endParaRPr>
          </a:p>
          <a:p>
            <a:pPr marL="608965" lvl="1" indent="-304165" algn="l">
              <a:lnSpc>
                <a:spcPts val="3950"/>
              </a:lnSpc>
              <a:spcBef>
                <a:spcPct val="0"/>
              </a:spcBef>
              <a:buFont typeface="Arial"/>
              <a:buChar char="•"/>
            </a:pPr>
            <a:r>
              <a:rPr lang="en-US" sz="2800" dirty="0">
                <a:solidFill>
                  <a:srgbClr val="F1F2F2"/>
                </a:solidFill>
                <a:latin typeface="Greycliff"/>
                <a:ea typeface="Greycliff"/>
                <a:cs typeface="Greycliff"/>
                <a:sym typeface="Greycliff"/>
              </a:rPr>
              <a:t>Can slow down the brain and breathing, make the heartbeat slower, and lower blood pressure</a:t>
            </a:r>
            <a:endParaRPr lang="en-US" sz="2800" dirty="0">
              <a:solidFill>
                <a:srgbClr val="F1F2F2"/>
              </a:solidFill>
              <a:latin typeface="Greycliff"/>
              <a:ea typeface="Greycliff"/>
              <a:cs typeface="Greycliff"/>
            </a:endParaRPr>
          </a:p>
          <a:p>
            <a:pPr marL="608965" lvl="1" indent="-304165" algn="l">
              <a:lnSpc>
                <a:spcPts val="3950"/>
              </a:lnSpc>
              <a:spcBef>
                <a:spcPct val="0"/>
              </a:spcBef>
              <a:buFont typeface="Arial"/>
              <a:buChar char="•"/>
            </a:pPr>
            <a:r>
              <a:rPr lang="en-US" sz="2800" dirty="0">
                <a:solidFill>
                  <a:srgbClr val="F1F2F2"/>
                </a:solidFill>
                <a:latin typeface="Greycliff"/>
                <a:ea typeface="Greycliff"/>
                <a:cs typeface="Greycliff"/>
                <a:sym typeface="Greycliff"/>
              </a:rPr>
              <a:t>Can cause severe wounds and sores that can worsen quickly </a:t>
            </a:r>
            <a:endParaRPr lang="en-US" sz="2800" dirty="0">
              <a:solidFill>
                <a:srgbClr val="F1F2F2"/>
              </a:solidFill>
              <a:latin typeface="Greycliff"/>
              <a:ea typeface="Greycliff"/>
              <a:cs typeface="Greycliff"/>
            </a:endParaRPr>
          </a:p>
          <a:p>
            <a:pPr marL="608965" lvl="1" indent="-304165" algn="l">
              <a:lnSpc>
                <a:spcPts val="3950"/>
              </a:lnSpc>
              <a:spcBef>
                <a:spcPct val="0"/>
              </a:spcBef>
              <a:buFont typeface="Arial"/>
              <a:buChar char="•"/>
            </a:pPr>
            <a:r>
              <a:rPr lang="en-US" sz="2800" dirty="0">
                <a:solidFill>
                  <a:srgbClr val="F1F2F2"/>
                </a:solidFill>
                <a:latin typeface="Greycliff"/>
                <a:ea typeface="Greycliff"/>
                <a:cs typeface="Greycliff"/>
                <a:sym typeface="Greycliff"/>
              </a:rPr>
              <a:t>Often found in drugs or counterfeit pills that also contain fentanyl and other substances</a:t>
            </a:r>
            <a:endParaRPr lang="en-US" sz="2800" dirty="0">
              <a:solidFill>
                <a:srgbClr val="F1F2F2"/>
              </a:solidFill>
              <a:latin typeface="Greycliff"/>
              <a:ea typeface="Greycliff"/>
              <a:cs typeface="Greycliff"/>
            </a:endParaRPr>
          </a:p>
          <a:p>
            <a:pPr marL="608965" lvl="1" indent="-304165" algn="l">
              <a:lnSpc>
                <a:spcPts val="3950"/>
              </a:lnSpc>
              <a:spcBef>
                <a:spcPct val="0"/>
              </a:spcBef>
              <a:buFont typeface="Arial"/>
              <a:buChar char="•"/>
            </a:pPr>
            <a:r>
              <a:rPr lang="en-US" sz="2800" dirty="0">
                <a:solidFill>
                  <a:srgbClr val="F1F2F2"/>
                </a:solidFill>
                <a:latin typeface="Greycliff"/>
                <a:ea typeface="Greycliff"/>
                <a:cs typeface="Greycliff"/>
                <a:sym typeface="Greycliff"/>
              </a:rPr>
              <a:t>Many people are not aware drugs they may be using contain xylazine</a:t>
            </a:r>
            <a:endParaRPr lang="en-US" sz="2800" dirty="0">
              <a:solidFill>
                <a:srgbClr val="F1F2F2"/>
              </a:solidFill>
              <a:latin typeface="Greycliff"/>
              <a:ea typeface="Greycliff"/>
              <a:cs typeface="Greycliff"/>
            </a:endParaRPr>
          </a:p>
          <a:p>
            <a:pPr algn="l">
              <a:lnSpc>
                <a:spcPts val="4930"/>
              </a:lnSpc>
              <a:spcBef>
                <a:spcPct val="0"/>
              </a:spcBef>
            </a:pPr>
            <a:endParaRPr lang="en-US" sz="2822">
              <a:solidFill>
                <a:srgbClr val="F1F2F2"/>
              </a:solidFill>
              <a:latin typeface="Greycliff"/>
              <a:ea typeface="Greycliff"/>
              <a:cs typeface="Greycliff"/>
              <a:sym typeface="Greycliff"/>
            </a:endParaRPr>
          </a:p>
          <a:p>
            <a:pPr algn="l">
              <a:lnSpc>
                <a:spcPts val="4930"/>
              </a:lnSpc>
              <a:spcBef>
                <a:spcPct val="0"/>
              </a:spcBef>
            </a:pPr>
            <a:endParaRPr lang="en-US" sz="2822">
              <a:solidFill>
                <a:srgbClr val="F1F2F2"/>
              </a:solidFill>
              <a:latin typeface="Greycliff"/>
              <a:ea typeface="Greycliff"/>
              <a:cs typeface="Greycliff"/>
              <a:sym typeface="Greycliff"/>
            </a:endParaRPr>
          </a:p>
        </p:txBody>
      </p:sp>
      <p:sp>
        <p:nvSpPr>
          <p:cNvPr id="3" name="TextBox 3"/>
          <p:cNvSpPr txBox="1"/>
          <p:nvPr/>
        </p:nvSpPr>
        <p:spPr>
          <a:xfrm>
            <a:off x="1729674" y="876300"/>
            <a:ext cx="16867451" cy="1894242"/>
          </a:xfrm>
          <a:prstGeom prst="rect">
            <a:avLst/>
          </a:prstGeom>
        </p:spPr>
        <p:txBody>
          <a:bodyPr lIns="0" tIns="0" rIns="0" bIns="0" rtlCol="0" anchor="t">
            <a:spAutoFit/>
          </a:bodyPr>
          <a:lstStyle/>
          <a:p>
            <a:pPr algn="l">
              <a:lnSpc>
                <a:spcPts val="10220"/>
              </a:lnSpc>
            </a:pPr>
            <a:r>
              <a:rPr lang="en-US" sz="7300">
                <a:solidFill>
                  <a:srgbClr val="42CFD5"/>
                </a:solidFill>
                <a:latin typeface="Greycliff"/>
                <a:ea typeface="Greycliff"/>
                <a:cs typeface="Greycliff"/>
                <a:sym typeface="Greycliff"/>
              </a:rPr>
              <a:t>AN </a:t>
            </a:r>
            <a:r>
              <a:rPr lang="en-US" sz="7300" b="1">
                <a:solidFill>
                  <a:srgbClr val="42CFD5"/>
                </a:solidFill>
                <a:latin typeface="Greycliff Bold"/>
                <a:ea typeface="Greycliff Bold"/>
                <a:cs typeface="Greycliff Bold"/>
                <a:sym typeface="Greycliff Bold"/>
              </a:rPr>
              <a:t>EVERCHANGING DRUG SUPPLY</a:t>
            </a:r>
          </a:p>
          <a:p>
            <a:pPr algn="l">
              <a:lnSpc>
                <a:spcPts val="4620"/>
              </a:lnSpc>
            </a:pPr>
            <a:r>
              <a:rPr lang="en-US" sz="3300" b="1">
                <a:solidFill>
                  <a:srgbClr val="42CFD5"/>
                </a:solidFill>
                <a:latin typeface="Greycliff Bold"/>
                <a:ea typeface="Greycliff Bold"/>
                <a:cs typeface="Greycliff Bold"/>
                <a:sym typeface="Greycliff Bold"/>
              </a:rPr>
              <a:t>Drugs identified in local overdose deaths</a:t>
            </a:r>
          </a:p>
        </p:txBody>
      </p:sp>
      <p:sp>
        <p:nvSpPr>
          <p:cNvPr id="4" name="TextBox 4"/>
          <p:cNvSpPr txBox="1"/>
          <p:nvPr/>
        </p:nvSpPr>
        <p:spPr>
          <a:xfrm>
            <a:off x="1729674" y="2893472"/>
            <a:ext cx="11986326" cy="1873934"/>
          </a:xfrm>
          <a:prstGeom prst="rect">
            <a:avLst/>
          </a:prstGeom>
        </p:spPr>
        <p:txBody>
          <a:bodyPr wrap="square" lIns="0" tIns="0" rIns="0" bIns="0" rtlCol="0" anchor="t">
            <a:spAutoFit/>
          </a:bodyPr>
          <a:lstStyle/>
          <a:p>
            <a:pPr algn="l">
              <a:lnSpc>
                <a:spcPts val="8052"/>
              </a:lnSpc>
              <a:spcBef>
                <a:spcPct val="0"/>
              </a:spcBef>
            </a:pPr>
            <a:r>
              <a:rPr lang="en-US" sz="5751" b="1">
                <a:solidFill>
                  <a:srgbClr val="F1F2F2"/>
                </a:solidFill>
                <a:latin typeface="Greycliff Bold"/>
                <a:ea typeface="Greycliff Bold"/>
                <a:cs typeface="Greycliff Bold"/>
                <a:sym typeface="Greycliff Bold"/>
              </a:rPr>
              <a:t>Xylazine (</a:t>
            </a:r>
            <a:r>
              <a:rPr lang="en-US" sz="5751" b="1" err="1">
                <a:solidFill>
                  <a:srgbClr val="F1F2F2"/>
                </a:solidFill>
                <a:latin typeface="Greycliff Bold"/>
                <a:ea typeface="Greycliff Bold"/>
                <a:cs typeface="Greycliff Bold"/>
                <a:sym typeface="Greycliff Bold"/>
              </a:rPr>
              <a:t>zye-luh-zeen</a:t>
            </a:r>
            <a:r>
              <a:rPr lang="en-US" sz="5751" b="1">
                <a:solidFill>
                  <a:srgbClr val="F1F2F2"/>
                </a:solidFill>
                <a:latin typeface="Greycliff Bold"/>
                <a:ea typeface="Greycliff Bold"/>
                <a:cs typeface="Greycliff Bold"/>
                <a:sym typeface="Greycliff Bold"/>
              </a:rPr>
              <a:t>)</a:t>
            </a:r>
          </a:p>
          <a:p>
            <a:pPr algn="l">
              <a:lnSpc>
                <a:spcPts val="6932"/>
              </a:lnSpc>
              <a:spcBef>
                <a:spcPct val="0"/>
              </a:spcBef>
            </a:pPr>
            <a:r>
              <a:rPr lang="en-US" sz="4951">
                <a:solidFill>
                  <a:srgbClr val="F1F2F2"/>
                </a:solidFill>
                <a:latin typeface="Greycliff"/>
                <a:ea typeface="Greycliff"/>
                <a:cs typeface="Greycliff"/>
                <a:sym typeface="Greycliff"/>
              </a:rPr>
              <a:t>“</a:t>
            </a:r>
            <a:r>
              <a:rPr lang="en-US" sz="4951" err="1">
                <a:solidFill>
                  <a:srgbClr val="F1F2F2"/>
                </a:solidFill>
                <a:latin typeface="Greycliff"/>
                <a:ea typeface="Greycliff"/>
                <a:cs typeface="Greycliff"/>
                <a:sym typeface="Greycliff"/>
              </a:rPr>
              <a:t>Tranq</a:t>
            </a:r>
            <a:r>
              <a:rPr lang="en-US" sz="4951">
                <a:solidFill>
                  <a:srgbClr val="F1F2F2"/>
                </a:solidFill>
                <a:latin typeface="Greycliff"/>
                <a:ea typeface="Greycliff"/>
                <a:cs typeface="Greycliff"/>
                <a:sym typeface="Greycliff"/>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F2147"/>
        </a:solidFill>
        <a:effectLst/>
      </p:bgPr>
    </p:bg>
    <p:spTree>
      <p:nvGrpSpPr>
        <p:cNvPr id="1" name=""/>
        <p:cNvGrpSpPr/>
        <p:nvPr/>
      </p:nvGrpSpPr>
      <p:grpSpPr>
        <a:xfrm>
          <a:off x="0" y="0"/>
          <a:ext cx="0" cy="0"/>
          <a:chOff x="0" y="0"/>
          <a:chExt cx="0" cy="0"/>
        </a:xfrm>
      </p:grpSpPr>
      <p:sp>
        <p:nvSpPr>
          <p:cNvPr id="2" name="Freeform 2"/>
          <p:cNvSpPr/>
          <p:nvPr/>
        </p:nvSpPr>
        <p:spPr>
          <a:xfrm>
            <a:off x="10287000" y="5143500"/>
            <a:ext cx="6804726" cy="1968221"/>
          </a:xfrm>
          <a:custGeom>
            <a:avLst/>
            <a:gdLst/>
            <a:ahLst/>
            <a:cxnLst/>
            <a:rect l="l" t="t" r="r" b="b"/>
            <a:pathLst>
              <a:path w="11301259" h="2966580">
                <a:moveTo>
                  <a:pt x="0" y="0"/>
                </a:moveTo>
                <a:lnTo>
                  <a:pt x="11301259" y="0"/>
                </a:lnTo>
                <a:lnTo>
                  <a:pt x="11301259" y="2966581"/>
                </a:lnTo>
                <a:lnTo>
                  <a:pt x="0" y="2966581"/>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066800" y="4283126"/>
            <a:ext cx="8763000" cy="4327338"/>
          </a:xfrm>
          <a:prstGeom prst="rect">
            <a:avLst/>
          </a:prstGeom>
        </p:spPr>
        <p:txBody>
          <a:bodyPr wrap="square" lIns="0" tIns="0" rIns="0" bIns="0" rtlCol="0" anchor="t">
            <a:spAutoFit/>
          </a:bodyPr>
          <a:lstStyle/>
          <a:p>
            <a:pPr marL="760414" lvl="1" indent="-380207" algn="l">
              <a:lnSpc>
                <a:spcPts val="4930"/>
              </a:lnSpc>
              <a:buFont typeface="Arial"/>
              <a:buChar char="•"/>
            </a:pPr>
            <a:r>
              <a:rPr lang="en-US" sz="3522">
                <a:solidFill>
                  <a:srgbClr val="F1F2F2"/>
                </a:solidFill>
                <a:latin typeface="Greycliff"/>
                <a:ea typeface="Greycliff"/>
                <a:cs typeface="Greycliff"/>
                <a:sym typeface="Greycliff"/>
              </a:rPr>
              <a:t>Found in about 14 postmortem samples since March 2024</a:t>
            </a:r>
          </a:p>
          <a:p>
            <a:pPr marL="760414" lvl="1" indent="-380207" algn="l">
              <a:lnSpc>
                <a:spcPts val="4930"/>
              </a:lnSpc>
              <a:spcBef>
                <a:spcPct val="0"/>
              </a:spcBef>
              <a:buFont typeface="Arial"/>
              <a:buChar char="•"/>
            </a:pPr>
            <a:r>
              <a:rPr lang="en-US" sz="3522">
                <a:solidFill>
                  <a:srgbClr val="F1F2F2"/>
                </a:solidFill>
                <a:latin typeface="Greycliff"/>
                <a:ea typeface="Greycliff"/>
                <a:cs typeface="Greycliff"/>
                <a:sym typeface="Greycliff"/>
              </a:rPr>
              <a:t>Animal tranquilizer (similar to xylazine) </a:t>
            </a:r>
            <a:r>
              <a:rPr lang="en-US" sz="3522">
                <a:solidFill>
                  <a:srgbClr val="F1F2F2"/>
                </a:solidFill>
                <a:latin typeface="Greycliff Bold" panose="020B0604020202020204" charset="0"/>
                <a:ea typeface="Greycliff"/>
                <a:cs typeface="Greycliff"/>
                <a:sym typeface="Greycliff"/>
              </a:rPr>
              <a:t>100-200x stronger than xylazine</a:t>
            </a:r>
          </a:p>
          <a:p>
            <a:pPr marL="760414" lvl="1" indent="-380207" algn="l">
              <a:lnSpc>
                <a:spcPts val="4930"/>
              </a:lnSpc>
              <a:spcBef>
                <a:spcPct val="0"/>
              </a:spcBef>
              <a:buFont typeface="Arial"/>
              <a:buChar char="•"/>
            </a:pPr>
            <a:r>
              <a:rPr lang="en-US" sz="3522">
                <a:solidFill>
                  <a:srgbClr val="F1F2F2"/>
                </a:solidFill>
                <a:latin typeface="Greycliff"/>
                <a:ea typeface="Greycliff"/>
                <a:cs typeface="Greycliff"/>
                <a:sym typeface="Greycliff"/>
              </a:rPr>
              <a:t>Often found with xylazine, fentanyl and other substances</a:t>
            </a:r>
          </a:p>
          <a:p>
            <a:pPr algn="l">
              <a:lnSpc>
                <a:spcPts val="4930"/>
              </a:lnSpc>
              <a:spcBef>
                <a:spcPct val="0"/>
              </a:spcBef>
            </a:pPr>
            <a:endParaRPr lang="en-US" sz="3522">
              <a:solidFill>
                <a:srgbClr val="F1F2F2"/>
              </a:solidFill>
              <a:latin typeface="Greycliff"/>
              <a:ea typeface="Greycliff"/>
              <a:cs typeface="Greycliff"/>
              <a:sym typeface="Greycliff"/>
            </a:endParaRPr>
          </a:p>
        </p:txBody>
      </p:sp>
      <p:sp>
        <p:nvSpPr>
          <p:cNvPr id="4" name="TextBox 4"/>
          <p:cNvSpPr txBox="1"/>
          <p:nvPr/>
        </p:nvSpPr>
        <p:spPr>
          <a:xfrm>
            <a:off x="1729674" y="876300"/>
            <a:ext cx="16867451" cy="1991422"/>
          </a:xfrm>
          <a:prstGeom prst="rect">
            <a:avLst/>
          </a:prstGeom>
        </p:spPr>
        <p:txBody>
          <a:bodyPr lIns="0" tIns="0" rIns="0" bIns="0" rtlCol="0" anchor="t">
            <a:spAutoFit/>
          </a:bodyPr>
          <a:lstStyle/>
          <a:p>
            <a:pPr algn="l">
              <a:lnSpc>
                <a:spcPts val="10220"/>
              </a:lnSpc>
            </a:pPr>
            <a:r>
              <a:rPr lang="en-US" sz="7300">
                <a:solidFill>
                  <a:srgbClr val="42CFD5"/>
                </a:solidFill>
                <a:latin typeface="Greycliff"/>
                <a:ea typeface="Greycliff"/>
                <a:cs typeface="Greycliff"/>
                <a:sym typeface="Greycliff"/>
              </a:rPr>
              <a:t>AN </a:t>
            </a:r>
            <a:r>
              <a:rPr lang="en-US" sz="7300" b="1">
                <a:solidFill>
                  <a:srgbClr val="42CFD5"/>
                </a:solidFill>
                <a:latin typeface="Greycliff Bold"/>
                <a:ea typeface="Greycliff Bold"/>
                <a:cs typeface="Greycliff Bold"/>
                <a:sym typeface="Greycliff Bold"/>
              </a:rPr>
              <a:t>EVERCHANGING DRUG SUPPLY</a:t>
            </a:r>
          </a:p>
          <a:p>
            <a:pPr algn="l">
              <a:lnSpc>
                <a:spcPts val="5460"/>
              </a:lnSpc>
            </a:pPr>
            <a:r>
              <a:rPr lang="en-US" sz="3900" b="1">
                <a:solidFill>
                  <a:srgbClr val="42CFD5"/>
                </a:solidFill>
                <a:latin typeface="Greycliff Bold"/>
                <a:ea typeface="Greycliff Bold"/>
                <a:cs typeface="Greycliff Bold"/>
                <a:sym typeface="Greycliff Bold"/>
              </a:rPr>
              <a:t>Drugs identified in local overdose deaths</a:t>
            </a:r>
          </a:p>
        </p:txBody>
      </p:sp>
      <p:sp>
        <p:nvSpPr>
          <p:cNvPr id="5" name="TextBox 5"/>
          <p:cNvSpPr txBox="1"/>
          <p:nvPr/>
        </p:nvSpPr>
        <p:spPr>
          <a:xfrm>
            <a:off x="1729674" y="2852905"/>
            <a:ext cx="13717860" cy="987301"/>
          </a:xfrm>
          <a:prstGeom prst="rect">
            <a:avLst/>
          </a:prstGeom>
        </p:spPr>
        <p:txBody>
          <a:bodyPr lIns="0" tIns="0" rIns="0" bIns="0" rtlCol="0" anchor="t">
            <a:spAutoFit/>
          </a:bodyPr>
          <a:lstStyle/>
          <a:p>
            <a:pPr algn="l">
              <a:lnSpc>
                <a:spcPts val="8052"/>
              </a:lnSpc>
              <a:spcBef>
                <a:spcPct val="0"/>
              </a:spcBef>
            </a:pPr>
            <a:r>
              <a:rPr lang="en-US" sz="5751" b="1">
                <a:solidFill>
                  <a:srgbClr val="F1F2F2"/>
                </a:solidFill>
                <a:latin typeface="Greycliff Bold"/>
                <a:ea typeface="Greycliff Bold"/>
                <a:cs typeface="Greycliff Bold"/>
                <a:sym typeface="Greycliff Bold"/>
              </a:rPr>
              <a:t>Medetomidine (med-eh-tome-ah-deen)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F2147"/>
        </a:solidFill>
        <a:effectLst/>
      </p:bgPr>
    </p:bg>
    <p:spTree>
      <p:nvGrpSpPr>
        <p:cNvPr id="1" name="">
          <a:extLst>
            <a:ext uri="{FF2B5EF4-FFF2-40B4-BE49-F238E27FC236}">
              <a16:creationId xmlns:a16="http://schemas.microsoft.com/office/drawing/2014/main" id="{7AB64A77-2FB7-6991-B422-95326AD93ADA}"/>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17596429-370B-7493-A913-95B705E8AF65}"/>
              </a:ext>
            </a:extLst>
          </p:cNvPr>
          <p:cNvSpPr txBox="1"/>
          <p:nvPr/>
        </p:nvSpPr>
        <p:spPr>
          <a:xfrm>
            <a:off x="1547763" y="6868859"/>
            <a:ext cx="15192473" cy="2442207"/>
          </a:xfrm>
          <a:prstGeom prst="rect">
            <a:avLst/>
          </a:prstGeom>
        </p:spPr>
        <p:txBody>
          <a:bodyPr lIns="0" tIns="0" rIns="0" bIns="0" rtlCol="0" anchor="t">
            <a:spAutoFit/>
          </a:bodyPr>
          <a:lstStyle/>
          <a:p>
            <a:pPr marL="760095" lvl="1" indent="-379730" algn="l">
              <a:lnSpc>
                <a:spcPts val="4930"/>
              </a:lnSpc>
              <a:buFont typeface="Arial"/>
              <a:buChar char="•"/>
            </a:pPr>
            <a:r>
              <a:rPr lang="en-US" sz="3500" dirty="0">
                <a:solidFill>
                  <a:srgbClr val="F1F2F2"/>
                </a:solidFill>
                <a:latin typeface="Greycliff"/>
                <a:ea typeface="Greycliff"/>
                <a:cs typeface="Greycliff"/>
                <a:sym typeface="Greycliff"/>
              </a:rPr>
              <a:t>Deadly, fast-acting opioid, </a:t>
            </a:r>
            <a:r>
              <a:rPr lang="en-US" sz="3500" b="1" dirty="0">
                <a:solidFill>
                  <a:srgbClr val="F1F2F2"/>
                </a:solidFill>
                <a:latin typeface="Greycliff Bold"/>
                <a:ea typeface="Greycliff"/>
                <a:cs typeface="Greycliff"/>
                <a:sym typeface="Greycliff"/>
              </a:rPr>
              <a:t>100x stronger than fentanyl</a:t>
            </a:r>
            <a:endParaRPr lang="en-US" sz="3500" dirty="0">
              <a:latin typeface="Greycliff Bold"/>
            </a:endParaRPr>
          </a:p>
          <a:p>
            <a:pPr marL="760095" lvl="1" indent="-379730" algn="l">
              <a:lnSpc>
                <a:spcPts val="4930"/>
              </a:lnSpc>
              <a:buFont typeface="Arial"/>
              <a:buChar char="•"/>
            </a:pPr>
            <a:r>
              <a:rPr lang="en-US" sz="3500" dirty="0">
                <a:solidFill>
                  <a:srgbClr val="F1F2F2"/>
                </a:solidFill>
                <a:latin typeface="Greycliff"/>
                <a:ea typeface="Greycliff"/>
                <a:cs typeface="Greycliff"/>
                <a:sym typeface="Greycliff"/>
              </a:rPr>
              <a:t>Developed for use as large-animal sedative</a:t>
            </a:r>
            <a:endParaRPr lang="en-US" sz="3500" dirty="0">
              <a:solidFill>
                <a:srgbClr val="F1F2F2"/>
              </a:solidFill>
              <a:latin typeface="Greycliff"/>
              <a:ea typeface="Greycliff"/>
              <a:cs typeface="Greycliff"/>
            </a:endParaRPr>
          </a:p>
          <a:p>
            <a:pPr marL="760095" lvl="1" indent="-379730" algn="l">
              <a:lnSpc>
                <a:spcPts val="4930"/>
              </a:lnSpc>
              <a:spcBef>
                <a:spcPct val="0"/>
              </a:spcBef>
              <a:buFont typeface="Arial"/>
              <a:buChar char="•"/>
            </a:pPr>
            <a:r>
              <a:rPr lang="en-US" sz="3500" dirty="0">
                <a:solidFill>
                  <a:srgbClr val="F1F2F2"/>
                </a:solidFill>
                <a:latin typeface="Greycliff"/>
                <a:ea typeface="Greycliff"/>
                <a:cs typeface="Greycliff"/>
                <a:sym typeface="Greycliff"/>
              </a:rPr>
              <a:t>Found with many other drugs, including fentanyl</a:t>
            </a:r>
            <a:endParaRPr lang="en-US" sz="3500" dirty="0">
              <a:solidFill>
                <a:srgbClr val="F1F2F2"/>
              </a:solidFill>
              <a:latin typeface="Greycliff"/>
              <a:ea typeface="Greycliff"/>
              <a:cs typeface="Greycliff"/>
            </a:endParaRPr>
          </a:p>
          <a:p>
            <a:pPr algn="l">
              <a:lnSpc>
                <a:spcPts val="4930"/>
              </a:lnSpc>
              <a:spcBef>
                <a:spcPct val="0"/>
              </a:spcBef>
            </a:pPr>
            <a:endParaRPr lang="en-US" sz="3522">
              <a:solidFill>
                <a:srgbClr val="F1F2F2"/>
              </a:solidFill>
              <a:latin typeface="Greycliff"/>
              <a:ea typeface="Greycliff"/>
              <a:cs typeface="Greycliff"/>
              <a:sym typeface="Greycliff"/>
            </a:endParaRPr>
          </a:p>
        </p:txBody>
      </p:sp>
      <p:sp>
        <p:nvSpPr>
          <p:cNvPr id="4" name="TextBox 4">
            <a:extLst>
              <a:ext uri="{FF2B5EF4-FFF2-40B4-BE49-F238E27FC236}">
                <a16:creationId xmlns:a16="http://schemas.microsoft.com/office/drawing/2014/main" id="{47CAB4D2-FCE9-F94C-FFC6-11F5DCA06507}"/>
              </a:ext>
            </a:extLst>
          </p:cNvPr>
          <p:cNvSpPr txBox="1"/>
          <p:nvPr/>
        </p:nvSpPr>
        <p:spPr>
          <a:xfrm>
            <a:off x="1729674" y="876300"/>
            <a:ext cx="16867451" cy="1991422"/>
          </a:xfrm>
          <a:prstGeom prst="rect">
            <a:avLst/>
          </a:prstGeom>
        </p:spPr>
        <p:txBody>
          <a:bodyPr lIns="0" tIns="0" rIns="0" bIns="0" rtlCol="0" anchor="t">
            <a:spAutoFit/>
          </a:bodyPr>
          <a:lstStyle/>
          <a:p>
            <a:pPr algn="l">
              <a:lnSpc>
                <a:spcPts val="10220"/>
              </a:lnSpc>
            </a:pPr>
            <a:r>
              <a:rPr lang="en-US" sz="7300">
                <a:solidFill>
                  <a:srgbClr val="42CFD5"/>
                </a:solidFill>
                <a:latin typeface="Greycliff"/>
                <a:ea typeface="Greycliff"/>
                <a:cs typeface="Greycliff"/>
                <a:sym typeface="Greycliff"/>
              </a:rPr>
              <a:t>AN </a:t>
            </a:r>
            <a:r>
              <a:rPr lang="en-US" sz="7300" b="1">
                <a:solidFill>
                  <a:srgbClr val="42CFD5"/>
                </a:solidFill>
                <a:latin typeface="Greycliff Bold"/>
                <a:ea typeface="Greycliff Bold"/>
                <a:cs typeface="Greycliff Bold"/>
                <a:sym typeface="Greycliff Bold"/>
              </a:rPr>
              <a:t>EVERCHANGING DRUG SUPPLY</a:t>
            </a:r>
          </a:p>
          <a:p>
            <a:pPr algn="l">
              <a:lnSpc>
                <a:spcPts val="5460"/>
              </a:lnSpc>
            </a:pPr>
            <a:r>
              <a:rPr lang="en-US" sz="3900" b="1">
                <a:solidFill>
                  <a:srgbClr val="42CFD5"/>
                </a:solidFill>
                <a:latin typeface="Greycliff Bold"/>
                <a:ea typeface="Greycliff Bold"/>
                <a:cs typeface="Greycliff Bold"/>
                <a:sym typeface="Greycliff Bold"/>
              </a:rPr>
              <a:t>Drugs identified in local overdose deaths</a:t>
            </a:r>
          </a:p>
        </p:txBody>
      </p:sp>
      <p:sp>
        <p:nvSpPr>
          <p:cNvPr id="5" name="TextBox 5">
            <a:extLst>
              <a:ext uri="{FF2B5EF4-FFF2-40B4-BE49-F238E27FC236}">
                <a16:creationId xmlns:a16="http://schemas.microsoft.com/office/drawing/2014/main" id="{F3005E25-8C59-A13E-1123-6B257E1DAE28}"/>
              </a:ext>
            </a:extLst>
          </p:cNvPr>
          <p:cNvSpPr txBox="1"/>
          <p:nvPr/>
        </p:nvSpPr>
        <p:spPr>
          <a:xfrm>
            <a:off x="1729674" y="2852905"/>
            <a:ext cx="13717860" cy="919162"/>
          </a:xfrm>
          <a:prstGeom prst="rect">
            <a:avLst/>
          </a:prstGeom>
        </p:spPr>
        <p:txBody>
          <a:bodyPr lIns="0" tIns="0" rIns="0" bIns="0" rtlCol="0" anchor="t">
            <a:spAutoFit/>
          </a:bodyPr>
          <a:lstStyle/>
          <a:p>
            <a:pPr algn="l">
              <a:lnSpc>
                <a:spcPts val="8052"/>
              </a:lnSpc>
              <a:spcBef>
                <a:spcPct val="0"/>
              </a:spcBef>
            </a:pPr>
            <a:r>
              <a:rPr lang="en-US" sz="5751" b="1" err="1">
                <a:solidFill>
                  <a:srgbClr val="F1F2F2"/>
                </a:solidFill>
                <a:latin typeface="Greycliff Bold"/>
                <a:ea typeface="Greycliff Bold"/>
                <a:cs typeface="Greycliff Bold"/>
                <a:sym typeface="Greycliff Bold"/>
              </a:rPr>
              <a:t>Carfentanil</a:t>
            </a:r>
            <a:endParaRPr lang="en-US" sz="5751" b="1">
              <a:solidFill>
                <a:srgbClr val="F1F2F2"/>
              </a:solidFill>
              <a:latin typeface="Greycliff Bold"/>
              <a:ea typeface="Greycliff Bold"/>
              <a:cs typeface="Greycliff Bold"/>
              <a:sym typeface="Greycliff Bold"/>
            </a:endParaRPr>
          </a:p>
        </p:txBody>
      </p:sp>
      <p:pic>
        <p:nvPicPr>
          <p:cNvPr id="7" name="Picture 6" descr="A black text on a white background&#10;&#10;AI-generated content may be incorrect.">
            <a:extLst>
              <a:ext uri="{FF2B5EF4-FFF2-40B4-BE49-F238E27FC236}">
                <a16:creationId xmlns:a16="http://schemas.microsoft.com/office/drawing/2014/main" id="{53B9DDBF-65A4-365E-D2ED-89E13C4B2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0146" y="3986219"/>
            <a:ext cx="13717860" cy="2605935"/>
          </a:xfrm>
          <a:prstGeom prst="rect">
            <a:avLst/>
          </a:prstGeom>
        </p:spPr>
      </p:pic>
    </p:spTree>
    <p:extLst>
      <p:ext uri="{BB962C8B-B14F-4D97-AF65-F5344CB8AC3E}">
        <p14:creationId xmlns:p14="http://schemas.microsoft.com/office/powerpoint/2010/main" val="3382481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2147"/>
        </a:solidFill>
        <a:effectLst/>
      </p:bgPr>
    </p:bg>
    <p:spTree>
      <p:nvGrpSpPr>
        <p:cNvPr id="1" name=""/>
        <p:cNvGrpSpPr/>
        <p:nvPr/>
      </p:nvGrpSpPr>
      <p:grpSpPr>
        <a:xfrm>
          <a:off x="0" y="0"/>
          <a:ext cx="0" cy="0"/>
          <a:chOff x="0" y="0"/>
          <a:chExt cx="0" cy="0"/>
        </a:xfrm>
      </p:grpSpPr>
      <p:sp>
        <p:nvSpPr>
          <p:cNvPr id="2" name="TextBox 2"/>
          <p:cNvSpPr txBox="1"/>
          <p:nvPr/>
        </p:nvSpPr>
        <p:spPr>
          <a:xfrm>
            <a:off x="1547763" y="2793261"/>
            <a:ext cx="15192473" cy="6212470"/>
          </a:xfrm>
          <a:prstGeom prst="rect">
            <a:avLst/>
          </a:prstGeom>
        </p:spPr>
        <p:txBody>
          <a:bodyPr lIns="0" tIns="0" rIns="0" bIns="0" rtlCol="0" anchor="t">
            <a:spAutoFit/>
          </a:bodyPr>
          <a:lstStyle/>
          <a:p>
            <a:pPr marL="760095" lvl="1" indent="-379730" algn="l">
              <a:lnSpc>
                <a:spcPts val="4930"/>
              </a:lnSpc>
              <a:spcBef>
                <a:spcPct val="0"/>
              </a:spcBef>
              <a:buFont typeface="Arial"/>
              <a:buChar char="•"/>
            </a:pPr>
            <a:r>
              <a:rPr lang="en-US" sz="3500" dirty="0">
                <a:solidFill>
                  <a:srgbClr val="F1F2F2"/>
                </a:solidFill>
                <a:latin typeface="Greycliff"/>
                <a:ea typeface="Greycliff"/>
                <a:cs typeface="Greycliff"/>
                <a:sym typeface="Greycliff"/>
              </a:rPr>
              <a:t>Be aware that any drug that isn’t prescribed by a doctor, may be contaminated with more dangerous drugs, like fentanyl</a:t>
            </a:r>
            <a:endParaRPr lang="en-US" sz="3500" dirty="0"/>
          </a:p>
          <a:p>
            <a:pPr marL="760095" lvl="1" indent="-379730" algn="l">
              <a:lnSpc>
                <a:spcPts val="4930"/>
              </a:lnSpc>
              <a:spcBef>
                <a:spcPct val="0"/>
              </a:spcBef>
              <a:buFont typeface="Arial"/>
              <a:buChar char="•"/>
            </a:pPr>
            <a:r>
              <a:rPr lang="en-US" sz="3500" dirty="0">
                <a:solidFill>
                  <a:srgbClr val="F1F2F2"/>
                </a:solidFill>
                <a:latin typeface="Greycliff"/>
                <a:ea typeface="Greycliff"/>
                <a:cs typeface="Greycliff"/>
                <a:sym typeface="Greycliff"/>
              </a:rPr>
              <a:t>Learn how to recognize an overdose</a:t>
            </a:r>
            <a:endParaRPr lang="en-US" sz="3500" dirty="0">
              <a:solidFill>
                <a:srgbClr val="F1F2F2"/>
              </a:solidFill>
              <a:latin typeface="Greycliff"/>
              <a:ea typeface="Greycliff"/>
              <a:cs typeface="Greycliff"/>
            </a:endParaRPr>
          </a:p>
          <a:p>
            <a:pPr marL="760095" lvl="1" indent="-379730" algn="l">
              <a:lnSpc>
                <a:spcPts val="4930"/>
              </a:lnSpc>
              <a:spcBef>
                <a:spcPct val="0"/>
              </a:spcBef>
              <a:buFont typeface="Arial"/>
              <a:buChar char="•"/>
            </a:pPr>
            <a:r>
              <a:rPr lang="en-US" sz="3500" dirty="0">
                <a:solidFill>
                  <a:srgbClr val="F1F2F2"/>
                </a:solidFill>
                <a:latin typeface="Greycliff"/>
                <a:ea typeface="Greycliff"/>
                <a:cs typeface="Greycliff"/>
                <a:sym typeface="Greycliff"/>
              </a:rPr>
              <a:t>Carry naloxone</a:t>
            </a:r>
            <a:endParaRPr lang="en-US" sz="3500" dirty="0">
              <a:solidFill>
                <a:srgbClr val="F1F2F2"/>
              </a:solidFill>
              <a:latin typeface="Greycliff"/>
              <a:ea typeface="Greycliff"/>
              <a:cs typeface="Greycliff"/>
            </a:endParaRPr>
          </a:p>
          <a:p>
            <a:pPr marL="760095" lvl="1" indent="-379730" algn="l">
              <a:lnSpc>
                <a:spcPts val="4930"/>
              </a:lnSpc>
              <a:spcBef>
                <a:spcPct val="0"/>
              </a:spcBef>
              <a:buFont typeface="Arial"/>
              <a:buChar char="•"/>
            </a:pPr>
            <a:r>
              <a:rPr lang="en-US" sz="3500" dirty="0">
                <a:solidFill>
                  <a:srgbClr val="F1F2F2"/>
                </a:solidFill>
                <a:latin typeface="Greycliff"/>
                <a:ea typeface="Greycliff"/>
                <a:cs typeface="Greycliff"/>
                <a:sym typeface="Greycliff"/>
              </a:rPr>
              <a:t>The safest choice is to avoid illicit drugs</a:t>
            </a:r>
            <a:endParaRPr lang="en-US" sz="3500" dirty="0">
              <a:solidFill>
                <a:srgbClr val="F1F2F2"/>
              </a:solidFill>
              <a:latin typeface="Greycliff"/>
              <a:ea typeface="Greycliff"/>
              <a:cs typeface="Greycliff"/>
            </a:endParaRPr>
          </a:p>
          <a:p>
            <a:pPr marL="760095" lvl="1" indent="-379730" algn="l">
              <a:lnSpc>
                <a:spcPts val="4930"/>
              </a:lnSpc>
              <a:spcBef>
                <a:spcPct val="0"/>
              </a:spcBef>
              <a:buFont typeface="Arial"/>
              <a:buChar char="•"/>
            </a:pPr>
            <a:r>
              <a:rPr lang="en-US" sz="3500" dirty="0">
                <a:solidFill>
                  <a:srgbClr val="F1F2F2"/>
                </a:solidFill>
                <a:latin typeface="Greycliff"/>
                <a:ea typeface="Greycliff"/>
                <a:cs typeface="Greycliff"/>
                <a:sym typeface="Greycliff"/>
              </a:rPr>
              <a:t>If you do use…</a:t>
            </a:r>
            <a:endParaRPr lang="en-US" sz="3500" dirty="0">
              <a:solidFill>
                <a:srgbClr val="F1F2F2"/>
              </a:solidFill>
              <a:latin typeface="Greycliff"/>
              <a:ea typeface="Greycliff"/>
              <a:cs typeface="Greycliff"/>
            </a:endParaRPr>
          </a:p>
          <a:p>
            <a:pPr marL="1217295" lvl="2" indent="-379730" algn="l">
              <a:lnSpc>
                <a:spcPts val="4930"/>
              </a:lnSpc>
              <a:spcBef>
                <a:spcPct val="0"/>
              </a:spcBef>
              <a:buFont typeface="Wingdings"/>
              <a:buChar char="§"/>
            </a:pPr>
            <a:r>
              <a:rPr lang="en-US" sz="3500" dirty="0">
                <a:solidFill>
                  <a:srgbClr val="F1F2F2"/>
                </a:solidFill>
                <a:latin typeface="Greycliff"/>
                <a:ea typeface="Greycliff"/>
                <a:cs typeface="Greycliff"/>
                <a:sym typeface="Greycliff"/>
              </a:rPr>
              <a:t>Never use alone</a:t>
            </a:r>
            <a:endParaRPr lang="en-US" sz="3500" dirty="0">
              <a:solidFill>
                <a:srgbClr val="F1F2F2"/>
              </a:solidFill>
              <a:latin typeface="Greycliff"/>
              <a:ea typeface="Greycliff"/>
              <a:cs typeface="Greycliff"/>
            </a:endParaRPr>
          </a:p>
          <a:p>
            <a:pPr marL="1217295" lvl="2" indent="-379730" algn="l">
              <a:lnSpc>
                <a:spcPts val="4930"/>
              </a:lnSpc>
              <a:spcBef>
                <a:spcPct val="0"/>
              </a:spcBef>
              <a:buFont typeface="Wingdings"/>
              <a:buChar char="§"/>
            </a:pPr>
            <a:r>
              <a:rPr lang="en-US" sz="3500" dirty="0">
                <a:solidFill>
                  <a:srgbClr val="F1F2F2"/>
                </a:solidFill>
                <a:latin typeface="Greycliff"/>
                <a:ea typeface="Greycliff"/>
                <a:cs typeface="Greycliff"/>
                <a:sym typeface="Greycliff"/>
              </a:rPr>
              <a:t>Carry naloxone</a:t>
            </a:r>
            <a:endParaRPr lang="en-US" sz="3500" dirty="0">
              <a:solidFill>
                <a:srgbClr val="F1F2F2"/>
              </a:solidFill>
              <a:latin typeface="Greycliff"/>
              <a:ea typeface="Greycliff"/>
              <a:cs typeface="Greycliff"/>
            </a:endParaRPr>
          </a:p>
          <a:p>
            <a:pPr marL="1217295" lvl="2" indent="-379730" algn="l">
              <a:lnSpc>
                <a:spcPts val="4930"/>
              </a:lnSpc>
              <a:spcBef>
                <a:spcPct val="0"/>
              </a:spcBef>
              <a:buFont typeface="Wingdings"/>
              <a:buChar char="§"/>
            </a:pPr>
            <a:r>
              <a:rPr lang="en-US" sz="3500" dirty="0">
                <a:solidFill>
                  <a:srgbClr val="F1F2F2"/>
                </a:solidFill>
                <a:latin typeface="Greycliff"/>
                <a:ea typeface="Greycliff"/>
                <a:cs typeface="Greycliff"/>
                <a:sym typeface="Greycliff"/>
              </a:rPr>
              <a:t>Use drug checking/testing strips</a:t>
            </a:r>
            <a:endParaRPr lang="en-US" sz="3500" dirty="0">
              <a:solidFill>
                <a:srgbClr val="F1F2F2"/>
              </a:solidFill>
              <a:latin typeface="Greycliff"/>
              <a:ea typeface="Greycliff"/>
              <a:cs typeface="Greycliff"/>
            </a:endParaRPr>
          </a:p>
          <a:p>
            <a:pPr algn="l">
              <a:lnSpc>
                <a:spcPts val="4930"/>
              </a:lnSpc>
              <a:spcBef>
                <a:spcPct val="0"/>
              </a:spcBef>
            </a:pPr>
            <a:endParaRPr lang="en-US" sz="3522">
              <a:solidFill>
                <a:srgbClr val="F1F2F2"/>
              </a:solidFill>
              <a:latin typeface="Greycliff"/>
              <a:ea typeface="Greycliff"/>
              <a:cs typeface="Greycliff"/>
              <a:sym typeface="Greycliff"/>
            </a:endParaRPr>
          </a:p>
        </p:txBody>
      </p:sp>
      <p:sp>
        <p:nvSpPr>
          <p:cNvPr id="3" name="TextBox 3"/>
          <p:cNvSpPr txBox="1"/>
          <p:nvPr/>
        </p:nvSpPr>
        <p:spPr>
          <a:xfrm>
            <a:off x="1547763" y="1083340"/>
            <a:ext cx="16867451" cy="1363707"/>
          </a:xfrm>
          <a:prstGeom prst="rect">
            <a:avLst/>
          </a:prstGeom>
        </p:spPr>
        <p:txBody>
          <a:bodyPr lIns="0" tIns="0" rIns="0" bIns="0" rtlCol="0" anchor="t">
            <a:spAutoFit/>
          </a:bodyPr>
          <a:lstStyle/>
          <a:p>
            <a:pPr algn="l">
              <a:lnSpc>
                <a:spcPts val="12040"/>
              </a:lnSpc>
            </a:pPr>
            <a:r>
              <a:rPr lang="en-US" sz="8600" b="1">
                <a:solidFill>
                  <a:srgbClr val="42CFD5"/>
                </a:solidFill>
                <a:latin typeface="Greycliff Bold"/>
                <a:ea typeface="Greycliff Bold"/>
                <a:cs typeface="Greycliff Bold"/>
                <a:sym typeface="Greycliff Bold"/>
              </a:rPr>
              <a:t>PREVENTION</a:t>
            </a:r>
            <a:r>
              <a:rPr lang="en-US" sz="8600">
                <a:solidFill>
                  <a:srgbClr val="42CFD5"/>
                </a:solidFill>
                <a:latin typeface="Greycliff"/>
                <a:ea typeface="Greycliff"/>
                <a:cs typeface="Greycliff"/>
                <a:sym typeface="Greycliff"/>
              </a:rPr>
              <a:t> TIPS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2147"/>
        </a:solidFill>
        <a:effectLst/>
      </p:bgPr>
    </p:bg>
    <p:spTree>
      <p:nvGrpSpPr>
        <p:cNvPr id="1" name=""/>
        <p:cNvGrpSpPr/>
        <p:nvPr/>
      </p:nvGrpSpPr>
      <p:grpSpPr>
        <a:xfrm>
          <a:off x="0" y="0"/>
          <a:ext cx="0" cy="0"/>
          <a:chOff x="0" y="0"/>
          <a:chExt cx="0" cy="0"/>
        </a:xfrm>
      </p:grpSpPr>
      <p:sp>
        <p:nvSpPr>
          <p:cNvPr id="2" name="TextBox 2"/>
          <p:cNvSpPr txBox="1"/>
          <p:nvPr/>
        </p:nvSpPr>
        <p:spPr>
          <a:xfrm>
            <a:off x="1348861" y="4914311"/>
            <a:ext cx="15590279" cy="2765058"/>
          </a:xfrm>
          <a:prstGeom prst="rect">
            <a:avLst/>
          </a:prstGeom>
        </p:spPr>
        <p:txBody>
          <a:bodyPr lIns="0" tIns="0" rIns="0" bIns="0" rtlCol="0" anchor="t">
            <a:spAutoFit/>
          </a:bodyPr>
          <a:lstStyle/>
          <a:p>
            <a:pPr algn="l">
              <a:lnSpc>
                <a:spcPts val="8682"/>
              </a:lnSpc>
            </a:pPr>
            <a:r>
              <a:rPr lang="en-US" sz="7683" b="1" spc="583">
                <a:solidFill>
                  <a:srgbClr val="42CFD5"/>
                </a:solidFill>
                <a:latin typeface="Greycliff Bold"/>
                <a:ea typeface="Greycliff Bold"/>
                <a:cs typeface="Greycliff Bold"/>
                <a:sym typeface="Greycliff Bold"/>
              </a:rPr>
              <a:t>HARM REDUCTION </a:t>
            </a:r>
          </a:p>
          <a:p>
            <a:pPr algn="l">
              <a:lnSpc>
                <a:spcPts val="6535"/>
              </a:lnSpc>
            </a:pPr>
            <a:r>
              <a:rPr lang="en-US" sz="5783" spc="439">
                <a:solidFill>
                  <a:srgbClr val="42CFD5"/>
                </a:solidFill>
                <a:latin typeface="Greycliff"/>
                <a:ea typeface="Greycliff"/>
                <a:cs typeface="Greycliff"/>
                <a:sym typeface="Greycliff"/>
              </a:rPr>
              <a:t>EVIDENCE-BASED PRACTICES </a:t>
            </a:r>
          </a:p>
          <a:p>
            <a:pPr algn="l">
              <a:lnSpc>
                <a:spcPts val="6535"/>
              </a:lnSpc>
            </a:pPr>
            <a:r>
              <a:rPr lang="en-US" sz="5783" spc="439">
                <a:solidFill>
                  <a:srgbClr val="42CFD5"/>
                </a:solidFill>
                <a:latin typeface="Greycliff"/>
                <a:ea typeface="Greycliff"/>
                <a:cs typeface="Greycliff"/>
                <a:sym typeface="Greycliff"/>
              </a:rPr>
              <a:t>IN OVERDOSE PREVENTION</a:t>
            </a:r>
          </a:p>
        </p:txBody>
      </p:sp>
      <p:sp>
        <p:nvSpPr>
          <p:cNvPr id="3" name="AutoShape 3"/>
          <p:cNvSpPr/>
          <p:nvPr/>
        </p:nvSpPr>
        <p:spPr>
          <a:xfrm>
            <a:off x="1348861" y="8101438"/>
            <a:ext cx="8958642" cy="0"/>
          </a:xfrm>
          <a:prstGeom prst="line">
            <a:avLst/>
          </a:prstGeom>
          <a:ln w="104775" cap="rnd">
            <a:solidFill>
              <a:srgbClr val="42CFD5"/>
            </a:solidFill>
            <a:prstDash val="solid"/>
            <a:headEnd type="none" w="sm" len="sm"/>
            <a:tailEnd type="none" w="sm" len="sm"/>
          </a:ln>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F2147"/>
        </a:solidFill>
        <a:effectLst/>
      </p:bgPr>
    </p:bg>
    <p:spTree>
      <p:nvGrpSpPr>
        <p:cNvPr id="1" name=""/>
        <p:cNvGrpSpPr/>
        <p:nvPr/>
      </p:nvGrpSpPr>
      <p:grpSpPr>
        <a:xfrm>
          <a:off x="0" y="0"/>
          <a:ext cx="0" cy="0"/>
          <a:chOff x="0" y="0"/>
          <a:chExt cx="0" cy="0"/>
        </a:xfrm>
      </p:grpSpPr>
      <p:sp>
        <p:nvSpPr>
          <p:cNvPr id="2" name="Freeform 2"/>
          <p:cNvSpPr/>
          <p:nvPr/>
        </p:nvSpPr>
        <p:spPr>
          <a:xfrm>
            <a:off x="2931755" y="220296"/>
            <a:ext cx="12424489" cy="9846408"/>
          </a:xfrm>
          <a:custGeom>
            <a:avLst/>
            <a:gdLst/>
            <a:ahLst/>
            <a:cxnLst/>
            <a:rect l="l" t="t" r="r" b="b"/>
            <a:pathLst>
              <a:path w="12424489" h="9846408">
                <a:moveTo>
                  <a:pt x="0" y="0"/>
                </a:moveTo>
                <a:lnTo>
                  <a:pt x="12424490" y="0"/>
                </a:lnTo>
                <a:lnTo>
                  <a:pt x="12424490" y="9846408"/>
                </a:lnTo>
                <a:lnTo>
                  <a:pt x="0" y="9846408"/>
                </a:lnTo>
                <a:lnTo>
                  <a:pt x="0" y="0"/>
                </a:lnTo>
                <a:close/>
              </a:path>
            </a:pathLst>
          </a:custGeom>
          <a:blipFill>
            <a:blip r:embed="rId2">
              <a:alphaModFix amt="74000"/>
            </a:blip>
            <a:stretch>
              <a:fillRect/>
            </a:stretch>
          </a:blipFill>
        </p:spPr>
        <p:txBody>
          <a:bodyPr/>
          <a:lstStyle/>
          <a:p>
            <a:endParaRPr lang="en-US"/>
          </a:p>
        </p:txBody>
      </p:sp>
      <p:sp>
        <p:nvSpPr>
          <p:cNvPr id="3" name="TextBox 3"/>
          <p:cNvSpPr txBox="1"/>
          <p:nvPr/>
        </p:nvSpPr>
        <p:spPr>
          <a:xfrm>
            <a:off x="1028700" y="7745308"/>
            <a:ext cx="16230600" cy="1955658"/>
          </a:xfrm>
          <a:prstGeom prst="rect">
            <a:avLst/>
          </a:prstGeom>
        </p:spPr>
        <p:txBody>
          <a:bodyPr lIns="0" tIns="0" rIns="0" bIns="0" rtlCol="0" anchor="t">
            <a:spAutoFit/>
          </a:bodyPr>
          <a:lstStyle/>
          <a:p>
            <a:pPr algn="l">
              <a:lnSpc>
                <a:spcPts val="8702"/>
              </a:lnSpc>
            </a:pPr>
            <a:r>
              <a:rPr lang="en-US" sz="7701" spc="585">
                <a:solidFill>
                  <a:srgbClr val="FFF0F6"/>
                </a:solidFill>
                <a:latin typeface="Greycliff"/>
                <a:ea typeface="Greycliff"/>
                <a:cs typeface="Greycliff"/>
                <a:sym typeface="Greycliff"/>
              </a:rPr>
              <a:t>HARM REDUCTION</a:t>
            </a:r>
            <a:r>
              <a:rPr lang="en-US" sz="7701" b="1" spc="585">
                <a:solidFill>
                  <a:srgbClr val="FFF0F6"/>
                </a:solidFill>
                <a:latin typeface="Greycliff Bold"/>
                <a:ea typeface="Greycliff Bold"/>
                <a:cs typeface="Greycliff Bold"/>
                <a:sym typeface="Greycliff Bold"/>
              </a:rPr>
              <a:t> SAVES LIVES</a:t>
            </a:r>
          </a:p>
          <a:p>
            <a:pPr algn="l">
              <a:lnSpc>
                <a:spcPts val="6578"/>
              </a:lnSpc>
            </a:pPr>
            <a:endParaRPr lang="en-US" sz="7701" b="1" spc="585">
              <a:solidFill>
                <a:srgbClr val="FFF0F6"/>
              </a:solidFill>
              <a:latin typeface="Greycliff Bold"/>
              <a:ea typeface="Greycliff Bold"/>
              <a:cs typeface="Greycliff Bold"/>
              <a:sym typeface="Greycliff Bold"/>
            </a:endParaRPr>
          </a:p>
        </p:txBody>
      </p:sp>
      <p:sp>
        <p:nvSpPr>
          <p:cNvPr id="4" name="TextBox 4"/>
          <p:cNvSpPr txBox="1"/>
          <p:nvPr/>
        </p:nvSpPr>
        <p:spPr>
          <a:xfrm>
            <a:off x="1028700" y="8988399"/>
            <a:ext cx="8935733" cy="269901"/>
          </a:xfrm>
          <a:prstGeom prst="rect">
            <a:avLst/>
          </a:prstGeom>
        </p:spPr>
        <p:txBody>
          <a:bodyPr lIns="0" tIns="0" rIns="0" bIns="0" rtlCol="0" anchor="t">
            <a:spAutoFit/>
          </a:bodyPr>
          <a:lstStyle/>
          <a:p>
            <a:pPr algn="l">
              <a:lnSpc>
                <a:spcPts val="1120"/>
              </a:lnSpc>
              <a:spcBef>
                <a:spcPct val="0"/>
              </a:spcBef>
            </a:pPr>
            <a:r>
              <a:rPr lang="en-US" sz="800">
                <a:solidFill>
                  <a:srgbClr val="FFF0F6"/>
                </a:solidFill>
                <a:latin typeface="Greycliff"/>
                <a:ea typeface="Greycliff"/>
                <a:cs typeface="Greycliff"/>
                <a:sym typeface="Greycliff"/>
              </a:rPr>
              <a:t>“Harm Reduction Saves Lives” by artist Malicia</a:t>
            </a:r>
          </a:p>
          <a:p>
            <a:pPr algn="l">
              <a:lnSpc>
                <a:spcPts val="1120"/>
              </a:lnSpc>
              <a:spcBef>
                <a:spcPct val="0"/>
              </a:spcBef>
            </a:pPr>
            <a:r>
              <a:rPr lang="en-US" sz="800">
                <a:solidFill>
                  <a:srgbClr val="FFF0F6"/>
                </a:solidFill>
                <a:latin typeface="Greycliff"/>
                <a:ea typeface="Greycliff"/>
                <a:cs typeface="Greycliff"/>
                <a:sym typeface="Greycliff"/>
              </a:rPr>
              <a:t>Source: https://www.streetworksmn.org/oopr/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F2147"/>
        </a:solidFill>
        <a:effectLst/>
      </p:bgPr>
    </p:bg>
    <p:spTree>
      <p:nvGrpSpPr>
        <p:cNvPr id="1" name=""/>
        <p:cNvGrpSpPr/>
        <p:nvPr/>
      </p:nvGrpSpPr>
      <p:grpSpPr>
        <a:xfrm>
          <a:off x="0" y="0"/>
          <a:ext cx="0" cy="0"/>
          <a:chOff x="0" y="0"/>
          <a:chExt cx="0" cy="0"/>
        </a:xfrm>
      </p:grpSpPr>
      <p:sp>
        <p:nvSpPr>
          <p:cNvPr id="2" name="TextBox 2"/>
          <p:cNvSpPr txBox="1"/>
          <p:nvPr/>
        </p:nvSpPr>
        <p:spPr>
          <a:xfrm>
            <a:off x="1028700" y="1066800"/>
            <a:ext cx="16230600" cy="1955658"/>
          </a:xfrm>
          <a:prstGeom prst="rect">
            <a:avLst/>
          </a:prstGeom>
        </p:spPr>
        <p:txBody>
          <a:bodyPr lIns="0" tIns="0" rIns="0" bIns="0" rtlCol="0" anchor="t">
            <a:spAutoFit/>
          </a:bodyPr>
          <a:lstStyle/>
          <a:p>
            <a:pPr algn="l">
              <a:lnSpc>
                <a:spcPts val="8702"/>
              </a:lnSpc>
            </a:pPr>
            <a:r>
              <a:rPr lang="en-US" sz="7701" spc="585">
                <a:solidFill>
                  <a:srgbClr val="42CFD5"/>
                </a:solidFill>
                <a:latin typeface="Greycliff"/>
                <a:ea typeface="Greycliff"/>
                <a:cs typeface="Greycliff"/>
                <a:sym typeface="Greycliff"/>
              </a:rPr>
              <a:t>HARM REDUCTION</a:t>
            </a:r>
            <a:r>
              <a:rPr lang="en-US" sz="7701" b="1" spc="585">
                <a:solidFill>
                  <a:srgbClr val="42CFD5"/>
                </a:solidFill>
                <a:latin typeface="Greycliff Bold"/>
                <a:ea typeface="Greycliff Bold"/>
                <a:cs typeface="Greycliff Bold"/>
                <a:sym typeface="Greycliff Bold"/>
              </a:rPr>
              <a:t> SAVES LIVES</a:t>
            </a:r>
          </a:p>
          <a:p>
            <a:pPr algn="l">
              <a:lnSpc>
                <a:spcPts val="6578"/>
              </a:lnSpc>
            </a:pPr>
            <a:endParaRPr lang="en-US" sz="7701" b="1" spc="585">
              <a:solidFill>
                <a:srgbClr val="42CFD5"/>
              </a:solidFill>
              <a:latin typeface="Greycliff Bold"/>
              <a:ea typeface="Greycliff Bold"/>
              <a:cs typeface="Greycliff Bold"/>
              <a:sym typeface="Greycliff Bold"/>
            </a:endParaRPr>
          </a:p>
        </p:txBody>
      </p:sp>
      <p:sp>
        <p:nvSpPr>
          <p:cNvPr id="3" name="Freeform 3"/>
          <p:cNvSpPr/>
          <p:nvPr/>
        </p:nvSpPr>
        <p:spPr>
          <a:xfrm>
            <a:off x="4719262" y="6271241"/>
            <a:ext cx="670268" cy="692784"/>
          </a:xfrm>
          <a:custGeom>
            <a:avLst/>
            <a:gdLst/>
            <a:ahLst/>
            <a:cxnLst/>
            <a:rect l="l" t="t" r="r" b="b"/>
            <a:pathLst>
              <a:path w="670268" h="692784">
                <a:moveTo>
                  <a:pt x="0" y="0"/>
                </a:moveTo>
                <a:lnTo>
                  <a:pt x="670268" y="0"/>
                </a:lnTo>
                <a:lnTo>
                  <a:pt x="670268" y="692784"/>
                </a:lnTo>
                <a:lnTo>
                  <a:pt x="0" y="692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1323033" y="7246958"/>
            <a:ext cx="2531189" cy="2531189"/>
            <a:chOff x="0" y="0"/>
            <a:chExt cx="3374918" cy="3374918"/>
          </a:xfrm>
        </p:grpSpPr>
        <p:sp>
          <p:nvSpPr>
            <p:cNvPr id="5" name="Freeform 5"/>
            <p:cNvSpPr/>
            <p:nvPr/>
          </p:nvSpPr>
          <p:spPr>
            <a:xfrm>
              <a:off x="0" y="0"/>
              <a:ext cx="3374918" cy="3374918"/>
            </a:xfrm>
            <a:custGeom>
              <a:avLst/>
              <a:gdLst/>
              <a:ahLst/>
              <a:cxnLst/>
              <a:rect l="l" t="t" r="r" b="b"/>
              <a:pathLst>
                <a:path w="3374918" h="3374918">
                  <a:moveTo>
                    <a:pt x="0" y="0"/>
                  </a:moveTo>
                  <a:lnTo>
                    <a:pt x="3374918" y="0"/>
                  </a:lnTo>
                  <a:lnTo>
                    <a:pt x="3374918" y="3374918"/>
                  </a:lnTo>
                  <a:lnTo>
                    <a:pt x="0" y="33749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644100" y="590858"/>
              <a:ext cx="2121923" cy="2193202"/>
            </a:xfrm>
            <a:custGeom>
              <a:avLst/>
              <a:gdLst/>
              <a:ahLst/>
              <a:cxnLst/>
              <a:rect l="l" t="t" r="r" b="b"/>
              <a:pathLst>
                <a:path w="2121923" h="2193202">
                  <a:moveTo>
                    <a:pt x="0" y="0"/>
                  </a:moveTo>
                  <a:lnTo>
                    <a:pt x="2121922" y="0"/>
                  </a:lnTo>
                  <a:lnTo>
                    <a:pt x="2121922" y="2193202"/>
                  </a:lnTo>
                  <a:lnTo>
                    <a:pt x="0" y="21932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7" name="TextBox 7"/>
          <p:cNvSpPr txBox="1"/>
          <p:nvPr/>
        </p:nvSpPr>
        <p:spPr>
          <a:xfrm>
            <a:off x="4313829" y="7287915"/>
            <a:ext cx="12253230" cy="2160270"/>
          </a:xfrm>
          <a:prstGeom prst="rect">
            <a:avLst/>
          </a:prstGeom>
        </p:spPr>
        <p:txBody>
          <a:bodyPr lIns="0" tIns="0" rIns="0" bIns="0" rtlCol="0" anchor="t">
            <a:spAutoFit/>
          </a:bodyPr>
          <a:lstStyle/>
          <a:p>
            <a:pPr algn="l">
              <a:lnSpc>
                <a:spcPts val="4403"/>
              </a:lnSpc>
            </a:pPr>
            <a:r>
              <a:rPr lang="en-US" sz="3896" b="1" spc="296">
                <a:solidFill>
                  <a:srgbClr val="F1F2F2"/>
                </a:solidFill>
                <a:latin typeface="Greycliff Bold"/>
                <a:ea typeface="Greycliff Bold"/>
                <a:cs typeface="Greycliff Bold"/>
                <a:sym typeface="Greycliff Bold"/>
              </a:rPr>
              <a:t>Drug Checking: Fentanyl/Xylazine Test Strips</a:t>
            </a:r>
          </a:p>
          <a:p>
            <a:pPr marL="792581" lvl="1" indent="-396290" algn="l">
              <a:lnSpc>
                <a:spcPts val="4258"/>
              </a:lnSpc>
              <a:buFont typeface="Arial"/>
              <a:buChar char="•"/>
            </a:pPr>
            <a:r>
              <a:rPr lang="en-US" sz="3671" spc="279">
                <a:solidFill>
                  <a:srgbClr val="F1F2F2"/>
                </a:solidFill>
                <a:latin typeface="Greycliff"/>
                <a:ea typeface="Greycliff"/>
                <a:cs typeface="Greycliff"/>
                <a:sym typeface="Greycliff"/>
              </a:rPr>
              <a:t>Checking/Testing services</a:t>
            </a:r>
          </a:p>
          <a:p>
            <a:pPr marL="792581" lvl="1" indent="-396290" algn="l">
              <a:lnSpc>
                <a:spcPts val="4258"/>
              </a:lnSpc>
              <a:buFont typeface="Arial"/>
              <a:buChar char="•"/>
            </a:pPr>
            <a:r>
              <a:rPr lang="en-US" sz="3671" spc="279">
                <a:solidFill>
                  <a:srgbClr val="F1F2F2"/>
                </a:solidFill>
                <a:latin typeface="Greycliff"/>
                <a:ea typeface="Greycliff"/>
                <a:cs typeface="Greycliff"/>
                <a:sym typeface="Greycliff"/>
              </a:rPr>
              <a:t>Empowering communities through free, low barrier access to drug checking supplies</a:t>
            </a:r>
          </a:p>
        </p:txBody>
      </p:sp>
      <p:grpSp>
        <p:nvGrpSpPr>
          <p:cNvPr id="8" name="Group 8"/>
          <p:cNvGrpSpPr/>
          <p:nvPr/>
        </p:nvGrpSpPr>
        <p:grpSpPr>
          <a:xfrm>
            <a:off x="1323033" y="4020206"/>
            <a:ext cx="2597427" cy="2597427"/>
            <a:chOff x="0" y="0"/>
            <a:chExt cx="3463236" cy="3463236"/>
          </a:xfrm>
        </p:grpSpPr>
        <p:sp>
          <p:nvSpPr>
            <p:cNvPr id="9" name="Freeform 9"/>
            <p:cNvSpPr/>
            <p:nvPr/>
          </p:nvSpPr>
          <p:spPr>
            <a:xfrm>
              <a:off x="0" y="0"/>
              <a:ext cx="3463236" cy="3463236"/>
            </a:xfrm>
            <a:custGeom>
              <a:avLst/>
              <a:gdLst/>
              <a:ahLst/>
              <a:cxnLst/>
              <a:rect l="l" t="t" r="r" b="b"/>
              <a:pathLst>
                <a:path w="3463236" h="3463236">
                  <a:moveTo>
                    <a:pt x="0" y="0"/>
                  </a:moveTo>
                  <a:lnTo>
                    <a:pt x="3463236" y="0"/>
                  </a:lnTo>
                  <a:lnTo>
                    <a:pt x="3463236" y="3463236"/>
                  </a:lnTo>
                  <a:lnTo>
                    <a:pt x="0" y="34632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845691" y="481633"/>
              <a:ext cx="1771853" cy="2499970"/>
            </a:xfrm>
            <a:custGeom>
              <a:avLst/>
              <a:gdLst/>
              <a:ahLst/>
              <a:cxnLst/>
              <a:rect l="l" t="t" r="r" b="b"/>
              <a:pathLst>
                <a:path w="1771853" h="2499970">
                  <a:moveTo>
                    <a:pt x="0" y="0"/>
                  </a:moveTo>
                  <a:lnTo>
                    <a:pt x="1771854" y="0"/>
                  </a:lnTo>
                  <a:lnTo>
                    <a:pt x="1771854" y="2499970"/>
                  </a:lnTo>
                  <a:lnTo>
                    <a:pt x="0" y="24999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sp>
        <p:nvSpPr>
          <p:cNvPr id="11" name="TextBox 11"/>
          <p:cNvSpPr txBox="1"/>
          <p:nvPr/>
        </p:nvSpPr>
        <p:spPr>
          <a:xfrm>
            <a:off x="4313829" y="4259138"/>
            <a:ext cx="14890769" cy="2138614"/>
          </a:xfrm>
          <a:prstGeom prst="rect">
            <a:avLst/>
          </a:prstGeom>
        </p:spPr>
        <p:txBody>
          <a:bodyPr lIns="0" tIns="0" rIns="0" bIns="0" rtlCol="0" anchor="t">
            <a:spAutoFit/>
          </a:bodyPr>
          <a:lstStyle/>
          <a:p>
            <a:pPr algn="l">
              <a:lnSpc>
                <a:spcPts val="4403"/>
              </a:lnSpc>
            </a:pPr>
            <a:r>
              <a:rPr lang="en-US" sz="3850" b="1" spc="296" dirty="0">
                <a:solidFill>
                  <a:srgbClr val="F1F2F2"/>
                </a:solidFill>
                <a:latin typeface="Greycliff Bold"/>
                <a:ea typeface="Greycliff Bold"/>
                <a:cs typeface="Greycliff Bold"/>
                <a:sym typeface="Greycliff Bold"/>
              </a:rPr>
              <a:t>Naloxone (Narcan®) Access</a:t>
            </a:r>
          </a:p>
          <a:p>
            <a:pPr marL="792480" lvl="1" indent="-396240" algn="l">
              <a:lnSpc>
                <a:spcPts val="4148"/>
              </a:lnSpc>
              <a:buFont typeface="Arial"/>
              <a:buChar char="•"/>
            </a:pPr>
            <a:r>
              <a:rPr lang="en-US" sz="3650" spc="279" dirty="0">
                <a:solidFill>
                  <a:srgbClr val="F1F2F2"/>
                </a:solidFill>
                <a:latin typeface="Greycliff"/>
                <a:ea typeface="Greycliff"/>
                <a:cs typeface="Greycliff"/>
                <a:sym typeface="Greycliff"/>
              </a:rPr>
              <a:t>Lifesaving overdose reversal medication</a:t>
            </a:r>
            <a:endParaRPr lang="en-US" sz="3650" spc="279" dirty="0">
              <a:solidFill>
                <a:srgbClr val="F1F2F2"/>
              </a:solidFill>
              <a:latin typeface="Greycliff"/>
              <a:ea typeface="Greycliff"/>
              <a:cs typeface="Greycliff"/>
            </a:endParaRPr>
          </a:p>
          <a:p>
            <a:pPr marL="792480" lvl="1" indent="-396240" algn="l">
              <a:lnSpc>
                <a:spcPts val="4148"/>
              </a:lnSpc>
              <a:buFont typeface="Arial"/>
              <a:buChar char="•"/>
            </a:pPr>
            <a:r>
              <a:rPr lang="en-US" sz="3650" spc="279" dirty="0">
                <a:solidFill>
                  <a:srgbClr val="F1F2F2"/>
                </a:solidFill>
                <a:latin typeface="Greycliff"/>
                <a:ea typeface="Greycliff"/>
                <a:cs typeface="Greycliff"/>
                <a:sym typeface="Greycliff"/>
              </a:rPr>
              <a:t>Community-wide access</a:t>
            </a:r>
            <a:endParaRPr lang="en-US" sz="3650" spc="279" dirty="0">
              <a:solidFill>
                <a:srgbClr val="F1F2F2"/>
              </a:solidFill>
              <a:latin typeface="Greycliff"/>
              <a:ea typeface="Greycliff"/>
              <a:cs typeface="Greycliff"/>
            </a:endParaRPr>
          </a:p>
          <a:p>
            <a:pPr marL="792480" lvl="1" indent="-396240" algn="l">
              <a:lnSpc>
                <a:spcPts val="4148"/>
              </a:lnSpc>
              <a:buFont typeface="Arial"/>
              <a:buChar char="•"/>
            </a:pPr>
            <a:r>
              <a:rPr lang="en-US" sz="3650" spc="279" dirty="0">
                <a:solidFill>
                  <a:srgbClr val="F1F2F2"/>
                </a:solidFill>
                <a:latin typeface="Greycliff"/>
                <a:ea typeface="Greycliff"/>
                <a:cs typeface="Greycliff"/>
                <a:sym typeface="Greycliff"/>
              </a:rPr>
              <a:t>Increasing access in most impacted communities</a:t>
            </a:r>
            <a:endParaRPr lang="en-US" sz="3650" spc="279" dirty="0">
              <a:solidFill>
                <a:srgbClr val="F1F2F2"/>
              </a:solidFill>
              <a:latin typeface="Greycliff"/>
              <a:ea typeface="Greycliff"/>
              <a:cs typeface="Greycliff"/>
            </a:endParaRPr>
          </a:p>
        </p:txBody>
      </p:sp>
      <p:sp>
        <p:nvSpPr>
          <p:cNvPr id="12" name="TextBox 12"/>
          <p:cNvSpPr txBox="1"/>
          <p:nvPr/>
        </p:nvSpPr>
        <p:spPr>
          <a:xfrm>
            <a:off x="1028700" y="2452302"/>
            <a:ext cx="16230578" cy="1159362"/>
          </a:xfrm>
          <a:prstGeom prst="rect">
            <a:avLst/>
          </a:prstGeom>
        </p:spPr>
        <p:txBody>
          <a:bodyPr lIns="0" tIns="0" rIns="0" bIns="0" rtlCol="0" anchor="t">
            <a:spAutoFit/>
          </a:bodyPr>
          <a:lstStyle/>
          <a:p>
            <a:pPr algn="l">
              <a:lnSpc>
                <a:spcPts val="4501"/>
              </a:lnSpc>
              <a:spcBef>
                <a:spcPct val="0"/>
              </a:spcBef>
            </a:pPr>
            <a:r>
              <a:rPr lang="en-US" sz="3983" b="1" spc="302">
                <a:solidFill>
                  <a:srgbClr val="42CFD5"/>
                </a:solidFill>
                <a:latin typeface="Greycliff Bold"/>
                <a:ea typeface="Greycliff Bold"/>
                <a:cs typeface="Greycliff Bold"/>
                <a:sym typeface="Greycliff Bold"/>
              </a:rPr>
              <a:t>Reducing harm</a:t>
            </a:r>
            <a:r>
              <a:rPr lang="en-US" sz="3983" b="1" spc="302">
                <a:solidFill>
                  <a:srgbClr val="F1F2F2"/>
                </a:solidFill>
                <a:latin typeface="Greycliff Bold"/>
                <a:ea typeface="Greycliff Bold"/>
                <a:cs typeface="Greycliff Bold"/>
                <a:sym typeface="Greycliff Bold"/>
              </a:rPr>
              <a:t> from substance use and </a:t>
            </a:r>
            <a:r>
              <a:rPr lang="en-US" sz="3983" b="1" spc="302">
                <a:solidFill>
                  <a:srgbClr val="42CFD5"/>
                </a:solidFill>
                <a:latin typeface="Greycliff Bold"/>
                <a:ea typeface="Greycliff Bold"/>
                <a:cs typeface="Greycliff Bold"/>
                <a:sym typeface="Greycliff Bold"/>
              </a:rPr>
              <a:t>protecting the health and wellbeing</a:t>
            </a:r>
            <a:r>
              <a:rPr lang="en-US" sz="3983" b="1" spc="302">
                <a:solidFill>
                  <a:srgbClr val="F1F2F2"/>
                </a:solidFill>
                <a:latin typeface="Greycliff Bold"/>
                <a:ea typeface="Greycliff Bold"/>
                <a:cs typeface="Greycliff Bold"/>
                <a:sym typeface="Greycliff Bold"/>
              </a:rPr>
              <a:t> of individuals and communities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2147"/>
        </a:solidFill>
        <a:effectLst/>
      </p:bgPr>
    </p:bg>
    <p:spTree>
      <p:nvGrpSpPr>
        <p:cNvPr id="1" name=""/>
        <p:cNvGrpSpPr/>
        <p:nvPr/>
      </p:nvGrpSpPr>
      <p:grpSpPr>
        <a:xfrm>
          <a:off x="0" y="0"/>
          <a:ext cx="0" cy="0"/>
          <a:chOff x="0" y="0"/>
          <a:chExt cx="0" cy="0"/>
        </a:xfrm>
      </p:grpSpPr>
      <p:sp>
        <p:nvSpPr>
          <p:cNvPr id="2" name="TextBox 2"/>
          <p:cNvSpPr txBox="1"/>
          <p:nvPr/>
        </p:nvSpPr>
        <p:spPr>
          <a:xfrm>
            <a:off x="1348861" y="6219356"/>
            <a:ext cx="15590279" cy="2211429"/>
          </a:xfrm>
          <a:prstGeom prst="rect">
            <a:avLst/>
          </a:prstGeom>
        </p:spPr>
        <p:txBody>
          <a:bodyPr lIns="0" tIns="0" rIns="0" bIns="0" rtlCol="0" anchor="t">
            <a:spAutoFit/>
          </a:bodyPr>
          <a:lstStyle/>
          <a:p>
            <a:pPr algn="l">
              <a:lnSpc>
                <a:spcPts val="8682"/>
              </a:lnSpc>
            </a:pPr>
            <a:r>
              <a:rPr lang="en-US" sz="7683" b="1" spc="583">
                <a:solidFill>
                  <a:srgbClr val="42CFD5"/>
                </a:solidFill>
                <a:latin typeface="Greycliff Bold"/>
                <a:ea typeface="Greycliff Bold"/>
                <a:cs typeface="Greycliff Bold"/>
                <a:sym typeface="Greycliff Bold"/>
              </a:rPr>
              <a:t>WELL WAYNE </a:t>
            </a:r>
            <a:r>
              <a:rPr lang="en-US" sz="7683" spc="583">
                <a:solidFill>
                  <a:srgbClr val="42CFD5"/>
                </a:solidFill>
                <a:latin typeface="Greycliff"/>
                <a:ea typeface="Greycliff"/>
                <a:cs typeface="Greycliff"/>
                <a:sym typeface="Greycliff"/>
              </a:rPr>
              <a:t>STATIONS</a:t>
            </a:r>
          </a:p>
          <a:p>
            <a:pPr algn="l">
              <a:lnSpc>
                <a:spcPts val="8682"/>
              </a:lnSpc>
            </a:pPr>
            <a:endParaRPr lang="en-US" sz="7683" spc="583">
              <a:solidFill>
                <a:srgbClr val="42CFD5"/>
              </a:solidFill>
              <a:latin typeface="Greycliff"/>
              <a:ea typeface="Greycliff"/>
              <a:cs typeface="Greycliff"/>
              <a:sym typeface="Greycliff"/>
            </a:endParaRPr>
          </a:p>
        </p:txBody>
      </p:sp>
      <p:sp>
        <p:nvSpPr>
          <p:cNvPr id="3" name="AutoShape 3"/>
          <p:cNvSpPr/>
          <p:nvPr/>
        </p:nvSpPr>
        <p:spPr>
          <a:xfrm>
            <a:off x="1348861" y="8101438"/>
            <a:ext cx="8958642" cy="0"/>
          </a:xfrm>
          <a:prstGeom prst="line">
            <a:avLst/>
          </a:prstGeom>
          <a:ln w="104775" cap="rnd">
            <a:solidFill>
              <a:srgbClr val="42CFD5"/>
            </a:solidFill>
            <a:prstDash val="solid"/>
            <a:headEnd type="none" w="sm" len="sm"/>
            <a:tailEnd type="none" w="sm" len="sm"/>
          </a:ln>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F2147"/>
        </a:solidFill>
        <a:effectLst/>
      </p:bgPr>
    </p:bg>
    <p:spTree>
      <p:nvGrpSpPr>
        <p:cNvPr id="1" name=""/>
        <p:cNvGrpSpPr/>
        <p:nvPr/>
      </p:nvGrpSpPr>
      <p:grpSpPr>
        <a:xfrm>
          <a:off x="0" y="0"/>
          <a:ext cx="0" cy="0"/>
          <a:chOff x="0" y="0"/>
          <a:chExt cx="0" cy="0"/>
        </a:xfrm>
      </p:grpSpPr>
      <p:sp>
        <p:nvSpPr>
          <p:cNvPr id="2" name="TextBox 2"/>
          <p:cNvSpPr txBox="1"/>
          <p:nvPr/>
        </p:nvSpPr>
        <p:spPr>
          <a:xfrm>
            <a:off x="1174018" y="1187155"/>
            <a:ext cx="10141521" cy="9289919"/>
          </a:xfrm>
          <a:prstGeom prst="rect">
            <a:avLst/>
          </a:prstGeom>
        </p:spPr>
        <p:txBody>
          <a:bodyPr lIns="0" tIns="0" rIns="0" bIns="0" rtlCol="0" anchor="t">
            <a:spAutoFit/>
          </a:bodyPr>
          <a:lstStyle/>
          <a:p>
            <a:pPr algn="l">
              <a:lnSpc>
                <a:spcPts val="6951"/>
              </a:lnSpc>
            </a:pPr>
            <a:r>
              <a:rPr lang="en-US" sz="5650" b="1" spc="429" dirty="0">
                <a:solidFill>
                  <a:srgbClr val="42CFD5"/>
                </a:solidFill>
                <a:latin typeface="Greycliff Bold"/>
                <a:ea typeface="Greycliff Bold"/>
                <a:cs typeface="Greycliff Bold"/>
                <a:sym typeface="Greycliff Bold"/>
              </a:rPr>
              <a:t>WELL WAYNE </a:t>
            </a:r>
            <a:r>
              <a:rPr lang="en-US" sz="5650" spc="429" dirty="0">
                <a:solidFill>
                  <a:srgbClr val="42CFD5"/>
                </a:solidFill>
                <a:latin typeface="Greycliff"/>
                <a:ea typeface="Greycliff"/>
                <a:cs typeface="Greycliff"/>
                <a:sym typeface="Greycliff"/>
              </a:rPr>
              <a:t>STATIONS</a:t>
            </a:r>
          </a:p>
          <a:p>
            <a:pPr algn="l">
              <a:lnSpc>
                <a:spcPts val="1107"/>
              </a:lnSpc>
            </a:pPr>
            <a:r>
              <a:rPr lang="en-US" sz="900" spc="68" dirty="0">
                <a:solidFill>
                  <a:srgbClr val="E9F9FF"/>
                </a:solidFill>
                <a:latin typeface="Greycliff"/>
                <a:ea typeface="Greycliff"/>
                <a:cs typeface="Greycliff"/>
                <a:sym typeface="Greycliff"/>
              </a:rPr>
              <a:t>      </a:t>
            </a:r>
            <a:endParaRPr lang="en-US" sz="900" spc="68" dirty="0">
              <a:solidFill>
                <a:srgbClr val="E9F9FF"/>
              </a:solidFill>
              <a:latin typeface="Greycliff"/>
              <a:ea typeface="Greycliff"/>
              <a:cs typeface="Greycliff"/>
            </a:endParaRPr>
          </a:p>
          <a:p>
            <a:pPr marL="560705" lvl="1" indent="-280035" algn="l">
              <a:lnSpc>
                <a:spcPts val="3197"/>
              </a:lnSpc>
              <a:buFont typeface="Arial"/>
              <a:buChar char="•"/>
            </a:pPr>
            <a:r>
              <a:rPr lang="en-US" sz="2550" spc="197" dirty="0">
                <a:solidFill>
                  <a:srgbClr val="E9F9FF"/>
                </a:solidFill>
                <a:latin typeface="Greycliff"/>
                <a:ea typeface="Greycliff"/>
                <a:cs typeface="Greycliff"/>
                <a:sym typeface="Greycliff"/>
              </a:rPr>
              <a:t>County-wide scaling of community naloxone access through public health vending machines and newsstand-style devices</a:t>
            </a:r>
            <a:endParaRPr lang="en-US" sz="2550" spc="197" dirty="0">
              <a:solidFill>
                <a:srgbClr val="E9F9FF"/>
              </a:solidFill>
              <a:latin typeface="Greycliff"/>
              <a:ea typeface="Greycliff"/>
              <a:cs typeface="Greycliff"/>
            </a:endParaRPr>
          </a:p>
          <a:p>
            <a:pPr marL="560705" lvl="1" indent="-280035" algn="l">
              <a:lnSpc>
                <a:spcPts val="3197"/>
              </a:lnSpc>
              <a:buFont typeface="Arial"/>
              <a:buChar char="•"/>
            </a:pPr>
            <a:r>
              <a:rPr lang="en-US" sz="2550" spc="197" dirty="0">
                <a:solidFill>
                  <a:srgbClr val="E9F9FF"/>
                </a:solidFill>
                <a:latin typeface="Greycliff"/>
                <a:ea typeface="Greycliff"/>
                <a:cs typeface="Greycliff"/>
                <a:sym typeface="Greycliff"/>
              </a:rPr>
              <a:t>Establishing local access points in all 43 municipalities </a:t>
            </a:r>
            <a:endParaRPr lang="en-US" sz="2550" spc="197" dirty="0">
              <a:solidFill>
                <a:srgbClr val="E9F9FF"/>
              </a:solidFill>
              <a:latin typeface="Greycliff"/>
              <a:ea typeface="Greycliff"/>
              <a:cs typeface="Greycliff"/>
            </a:endParaRPr>
          </a:p>
          <a:p>
            <a:pPr marL="560705" lvl="1" indent="-280035" algn="l">
              <a:lnSpc>
                <a:spcPts val="3197"/>
              </a:lnSpc>
              <a:buFont typeface="Arial"/>
              <a:buChar char="•"/>
            </a:pPr>
            <a:r>
              <a:rPr lang="en-US" sz="2550" spc="197" dirty="0">
                <a:solidFill>
                  <a:srgbClr val="E9F9FF"/>
                </a:solidFill>
                <a:latin typeface="Greycliff"/>
                <a:ea typeface="Greycliff"/>
                <a:cs typeface="Greycliff"/>
                <a:sym typeface="Greycliff"/>
              </a:rPr>
              <a:t>Prioritizing access in communities most impacted</a:t>
            </a:r>
            <a:endParaRPr lang="en-US" sz="2550" spc="197" dirty="0">
              <a:solidFill>
                <a:srgbClr val="E9F9FF"/>
              </a:solidFill>
              <a:latin typeface="Greycliff"/>
              <a:ea typeface="Greycliff"/>
              <a:cs typeface="Greycliff"/>
            </a:endParaRPr>
          </a:p>
          <a:p>
            <a:pPr marL="560705" lvl="1" indent="-280035" algn="l">
              <a:lnSpc>
                <a:spcPts val="3197"/>
              </a:lnSpc>
              <a:buFont typeface="Arial"/>
              <a:buChar char="•"/>
            </a:pPr>
            <a:r>
              <a:rPr lang="en-US" sz="2550" spc="197" dirty="0">
                <a:solidFill>
                  <a:srgbClr val="E9F9FF"/>
                </a:solidFill>
                <a:latin typeface="Greycliff"/>
                <a:ea typeface="Greycliff"/>
                <a:cs typeface="Greycliff"/>
                <a:sym typeface="Greycliff"/>
              </a:rPr>
              <a:t>Working with partners and across sectors to identify diverse host sites</a:t>
            </a:r>
            <a:endParaRPr lang="en-US" sz="2550" spc="197" dirty="0">
              <a:solidFill>
                <a:srgbClr val="E9F9FF"/>
              </a:solidFill>
              <a:latin typeface="Greycliff"/>
              <a:ea typeface="Greycliff"/>
              <a:cs typeface="Greycliff"/>
            </a:endParaRPr>
          </a:p>
          <a:p>
            <a:pPr marL="560705" lvl="1" indent="-280035" algn="l">
              <a:lnSpc>
                <a:spcPts val="3197"/>
              </a:lnSpc>
              <a:buFont typeface="Arial"/>
              <a:buChar char="•"/>
            </a:pPr>
            <a:r>
              <a:rPr lang="en-US" sz="2550" spc="197" dirty="0">
                <a:solidFill>
                  <a:srgbClr val="E9F9FF"/>
                </a:solidFill>
                <a:latin typeface="Greycliff"/>
                <a:ea typeface="Greycliff"/>
                <a:cs typeface="Greycliff"/>
                <a:sym typeface="Greycliff"/>
              </a:rPr>
              <a:t>Addressing and impacting stigma</a:t>
            </a:r>
            <a:endParaRPr lang="en-US" sz="2550" spc="197" dirty="0">
              <a:solidFill>
                <a:srgbClr val="E9F9FF"/>
              </a:solidFill>
              <a:latin typeface="Greycliff"/>
              <a:ea typeface="Greycliff"/>
              <a:cs typeface="Greycliff"/>
            </a:endParaRPr>
          </a:p>
          <a:p>
            <a:pPr algn="l">
              <a:lnSpc>
                <a:spcPts val="3197"/>
              </a:lnSpc>
            </a:pPr>
            <a:endParaRPr lang="en-US" sz="2599" spc="197">
              <a:solidFill>
                <a:srgbClr val="E9F9FF"/>
              </a:solidFill>
              <a:latin typeface="Greycliff"/>
              <a:ea typeface="Greycliff"/>
              <a:cs typeface="Greycliff"/>
              <a:sym typeface="Greycliff"/>
            </a:endParaRPr>
          </a:p>
          <a:p>
            <a:pPr algn="l">
              <a:lnSpc>
                <a:spcPts val="614"/>
              </a:lnSpc>
            </a:pPr>
            <a:endParaRPr lang="en-US" sz="2599" spc="197">
              <a:solidFill>
                <a:srgbClr val="E9F9FF"/>
              </a:solidFill>
              <a:latin typeface="Greycliff"/>
              <a:ea typeface="Greycliff"/>
              <a:cs typeface="Greycliff"/>
              <a:sym typeface="Greycliff"/>
            </a:endParaRPr>
          </a:p>
          <a:p>
            <a:pPr algn="l">
              <a:lnSpc>
                <a:spcPts val="614"/>
              </a:lnSpc>
            </a:pPr>
            <a:endParaRPr lang="en-US" sz="2599" spc="197">
              <a:solidFill>
                <a:srgbClr val="E9F9FF"/>
              </a:solidFill>
              <a:latin typeface="Greycliff"/>
              <a:ea typeface="Greycliff"/>
              <a:cs typeface="Greycliff"/>
              <a:sym typeface="Greycliff"/>
            </a:endParaRPr>
          </a:p>
          <a:p>
            <a:pPr algn="l">
              <a:lnSpc>
                <a:spcPts val="309"/>
              </a:lnSpc>
            </a:pPr>
            <a:endParaRPr lang="en-US" sz="2599" spc="197">
              <a:solidFill>
                <a:srgbClr val="E9F9FF"/>
              </a:solidFill>
              <a:latin typeface="Greycliff"/>
              <a:ea typeface="Greycliff"/>
              <a:cs typeface="Greycliff"/>
              <a:sym typeface="Greycliff"/>
            </a:endParaRPr>
          </a:p>
          <a:p>
            <a:pPr algn="l">
              <a:lnSpc>
                <a:spcPts val="6090"/>
              </a:lnSpc>
            </a:pPr>
            <a:r>
              <a:rPr lang="en-US" sz="4950" b="1" spc="376" dirty="0">
                <a:solidFill>
                  <a:srgbClr val="42CFD5"/>
                </a:solidFill>
                <a:latin typeface="Greycliff Bold"/>
                <a:ea typeface="Greycliff Bold"/>
                <a:cs typeface="Greycliff Bold"/>
                <a:sym typeface="Greycliff Bold"/>
              </a:rPr>
              <a:t>LIFESAVING </a:t>
            </a:r>
            <a:r>
              <a:rPr lang="en-US" sz="4950" spc="376" dirty="0">
                <a:solidFill>
                  <a:srgbClr val="42CFD5"/>
                </a:solidFill>
                <a:latin typeface="Greycliff"/>
                <a:ea typeface="Greycliff"/>
                <a:cs typeface="Greycliff"/>
                <a:sym typeface="Greycliff"/>
              </a:rPr>
              <a:t>SUPPLIES</a:t>
            </a:r>
            <a:endParaRPr lang="en-US" sz="4950" spc="376" dirty="0">
              <a:solidFill>
                <a:srgbClr val="42CFD5"/>
              </a:solidFill>
              <a:latin typeface="Greycliff"/>
              <a:ea typeface="Greycliff"/>
              <a:cs typeface="Greycliff"/>
            </a:endParaRPr>
          </a:p>
          <a:p>
            <a:pPr marL="560705" lvl="1" indent="-280035" algn="l">
              <a:lnSpc>
                <a:spcPts val="3197"/>
              </a:lnSpc>
              <a:buFont typeface="Arial"/>
              <a:buChar char="•"/>
            </a:pPr>
            <a:r>
              <a:rPr lang="en-US" sz="2550" spc="197" dirty="0">
                <a:solidFill>
                  <a:srgbClr val="E9F9FF"/>
                </a:solidFill>
                <a:latin typeface="Greycliff"/>
                <a:ea typeface="Greycliff"/>
                <a:cs typeface="Greycliff"/>
                <a:sym typeface="Greycliff"/>
              </a:rPr>
              <a:t>Naloxone (Narcan®)</a:t>
            </a:r>
            <a:endParaRPr lang="en-US" sz="2550" spc="197" dirty="0">
              <a:solidFill>
                <a:srgbClr val="E9F9FF"/>
              </a:solidFill>
              <a:latin typeface="Greycliff"/>
              <a:ea typeface="Greycliff"/>
              <a:cs typeface="Greycliff"/>
            </a:endParaRPr>
          </a:p>
          <a:p>
            <a:pPr marL="560705" lvl="1" indent="-280035" algn="l">
              <a:lnSpc>
                <a:spcPts val="3197"/>
              </a:lnSpc>
              <a:buFont typeface="Arial"/>
              <a:buChar char="•"/>
            </a:pPr>
            <a:r>
              <a:rPr lang="en-US" sz="2550" spc="197" dirty="0">
                <a:solidFill>
                  <a:srgbClr val="E9F9FF"/>
                </a:solidFill>
                <a:latin typeface="Greycliff"/>
                <a:ea typeface="Greycliff"/>
                <a:cs typeface="Greycliff"/>
                <a:sym typeface="Greycliff"/>
              </a:rPr>
              <a:t>Fentanyl Test Strips (FTS)</a:t>
            </a:r>
            <a:endParaRPr lang="en-US" sz="2550" spc="197" dirty="0">
              <a:solidFill>
                <a:srgbClr val="E9F9FF"/>
              </a:solidFill>
              <a:latin typeface="Greycliff"/>
              <a:ea typeface="Greycliff"/>
              <a:cs typeface="Greycliff"/>
            </a:endParaRPr>
          </a:p>
          <a:p>
            <a:pPr marL="560705" lvl="1" indent="-280035" algn="l">
              <a:lnSpc>
                <a:spcPts val="3197"/>
              </a:lnSpc>
              <a:buFont typeface="Arial"/>
              <a:buChar char="•"/>
            </a:pPr>
            <a:r>
              <a:rPr lang="en-US" sz="2550" spc="197" dirty="0">
                <a:solidFill>
                  <a:srgbClr val="E9F9FF"/>
                </a:solidFill>
                <a:latin typeface="Greycliff"/>
                <a:ea typeface="Greycliff"/>
                <a:cs typeface="Greycliff"/>
                <a:sym typeface="Greycliff"/>
              </a:rPr>
              <a:t>Xylazine Test Strips (XTS)</a:t>
            </a:r>
            <a:endParaRPr lang="en-US" sz="2550" spc="197" dirty="0">
              <a:solidFill>
                <a:srgbClr val="E9F9FF"/>
              </a:solidFill>
              <a:latin typeface="Greycliff"/>
              <a:ea typeface="Greycliff"/>
              <a:cs typeface="Greycliff"/>
            </a:endParaRPr>
          </a:p>
          <a:p>
            <a:pPr marL="560705" lvl="1" indent="-280035" algn="l">
              <a:lnSpc>
                <a:spcPts val="3197"/>
              </a:lnSpc>
              <a:buFont typeface="Arial"/>
              <a:buChar char="•"/>
            </a:pPr>
            <a:r>
              <a:rPr lang="en-US" sz="2550" spc="197" dirty="0">
                <a:solidFill>
                  <a:srgbClr val="E9F9FF"/>
                </a:solidFill>
                <a:latin typeface="Greycliff"/>
                <a:ea typeface="Greycliff"/>
                <a:cs typeface="Greycliff"/>
                <a:sym typeface="Greycliff"/>
              </a:rPr>
              <a:t>Wellness branding for future public health supplies</a:t>
            </a:r>
            <a:endParaRPr lang="en-US" sz="2550" spc="197" dirty="0">
              <a:solidFill>
                <a:srgbClr val="E9F9FF"/>
              </a:solidFill>
              <a:latin typeface="Greycliff"/>
              <a:ea typeface="Greycliff"/>
              <a:cs typeface="Greycliff"/>
            </a:endParaRPr>
          </a:p>
          <a:p>
            <a:pPr algn="l">
              <a:lnSpc>
                <a:spcPts val="1926"/>
              </a:lnSpc>
            </a:pPr>
            <a:endParaRPr lang="en-US" sz="2599" spc="197">
              <a:solidFill>
                <a:srgbClr val="E9F9FF"/>
              </a:solidFill>
              <a:latin typeface="Greycliff"/>
              <a:ea typeface="Greycliff"/>
              <a:cs typeface="Greycliff"/>
              <a:sym typeface="Greycliff"/>
            </a:endParaRPr>
          </a:p>
          <a:p>
            <a:pPr algn="l">
              <a:lnSpc>
                <a:spcPts val="5336"/>
              </a:lnSpc>
            </a:pPr>
            <a:endParaRPr lang="en-US" sz="2599" spc="197">
              <a:solidFill>
                <a:srgbClr val="E9F9FF"/>
              </a:solidFill>
              <a:latin typeface="Greycliff"/>
              <a:ea typeface="Greycliff"/>
              <a:cs typeface="Greycliff"/>
              <a:sym typeface="Greycliff"/>
            </a:endParaRPr>
          </a:p>
          <a:p>
            <a:pPr algn="l">
              <a:lnSpc>
                <a:spcPts val="2146"/>
              </a:lnSpc>
            </a:pPr>
            <a:endParaRPr lang="en-US" sz="2599" spc="197">
              <a:solidFill>
                <a:srgbClr val="E9F9FF"/>
              </a:solidFill>
              <a:latin typeface="Greycliff"/>
              <a:ea typeface="Greycliff"/>
              <a:cs typeface="Greycliff"/>
              <a:sym typeface="Greycliff"/>
            </a:endParaRPr>
          </a:p>
          <a:p>
            <a:pPr algn="l">
              <a:lnSpc>
                <a:spcPts val="2146"/>
              </a:lnSpc>
            </a:pPr>
            <a:endParaRPr lang="en-US" sz="2599" spc="197">
              <a:solidFill>
                <a:srgbClr val="E9F9FF"/>
              </a:solidFill>
              <a:latin typeface="Greycliff"/>
              <a:ea typeface="Greycliff"/>
              <a:cs typeface="Greycliff"/>
              <a:sym typeface="Greycliff"/>
            </a:endParaRPr>
          </a:p>
          <a:p>
            <a:pPr algn="ctr">
              <a:lnSpc>
                <a:spcPts val="4346"/>
              </a:lnSpc>
            </a:pPr>
            <a:endParaRPr lang="en-US" sz="2599" spc="197">
              <a:solidFill>
                <a:srgbClr val="E9F9FF"/>
              </a:solidFill>
              <a:latin typeface="Greycliff"/>
              <a:ea typeface="Greycliff"/>
              <a:cs typeface="Greycliff"/>
              <a:sym typeface="Greycliff"/>
            </a:endParaRPr>
          </a:p>
        </p:txBody>
      </p:sp>
      <p:grpSp>
        <p:nvGrpSpPr>
          <p:cNvPr id="3" name="Group 3"/>
          <p:cNvGrpSpPr/>
          <p:nvPr/>
        </p:nvGrpSpPr>
        <p:grpSpPr>
          <a:xfrm>
            <a:off x="11315538" y="1206205"/>
            <a:ext cx="6441348" cy="8052095"/>
            <a:chOff x="0" y="0"/>
            <a:chExt cx="8588464" cy="10736127"/>
          </a:xfrm>
        </p:grpSpPr>
        <p:sp>
          <p:nvSpPr>
            <p:cNvPr id="4" name="Freeform 4"/>
            <p:cNvSpPr/>
            <p:nvPr/>
          </p:nvSpPr>
          <p:spPr>
            <a:xfrm>
              <a:off x="0" y="0"/>
              <a:ext cx="7925015" cy="9513671"/>
            </a:xfrm>
            <a:custGeom>
              <a:avLst/>
              <a:gdLst/>
              <a:ahLst/>
              <a:cxnLst/>
              <a:rect l="l" t="t" r="r" b="b"/>
              <a:pathLst>
                <a:path w="7925015" h="9513671">
                  <a:moveTo>
                    <a:pt x="0" y="0"/>
                  </a:moveTo>
                  <a:lnTo>
                    <a:pt x="7925015" y="0"/>
                  </a:lnTo>
                  <a:lnTo>
                    <a:pt x="7925015" y="9513671"/>
                  </a:lnTo>
                  <a:lnTo>
                    <a:pt x="0" y="9513671"/>
                  </a:lnTo>
                  <a:lnTo>
                    <a:pt x="0" y="0"/>
                  </a:lnTo>
                  <a:close/>
                </a:path>
              </a:pathLst>
            </a:custGeom>
            <a:blipFill>
              <a:blip r:embed="rId2"/>
              <a:stretch>
                <a:fillRect/>
              </a:stretch>
            </a:blipFill>
          </p:spPr>
          <p:txBody>
            <a:bodyPr/>
            <a:lstStyle/>
            <a:p>
              <a:endParaRPr lang="en-US"/>
            </a:p>
          </p:txBody>
        </p:sp>
        <p:sp>
          <p:nvSpPr>
            <p:cNvPr id="5" name="Freeform 5"/>
            <p:cNvSpPr/>
            <p:nvPr/>
          </p:nvSpPr>
          <p:spPr>
            <a:xfrm>
              <a:off x="2930493" y="4419353"/>
              <a:ext cx="5657971" cy="6316774"/>
            </a:xfrm>
            <a:custGeom>
              <a:avLst/>
              <a:gdLst/>
              <a:ahLst/>
              <a:cxnLst/>
              <a:rect l="l" t="t" r="r" b="b"/>
              <a:pathLst>
                <a:path w="5657971" h="6316774">
                  <a:moveTo>
                    <a:pt x="0" y="0"/>
                  </a:moveTo>
                  <a:lnTo>
                    <a:pt x="5657971" y="0"/>
                  </a:lnTo>
                  <a:lnTo>
                    <a:pt x="5657971" y="6316774"/>
                  </a:lnTo>
                  <a:lnTo>
                    <a:pt x="0" y="6316774"/>
                  </a:lnTo>
                  <a:lnTo>
                    <a:pt x="0" y="0"/>
                  </a:lnTo>
                  <a:close/>
                </a:path>
              </a:pathLst>
            </a:custGeom>
            <a:blipFill>
              <a:blip r:embed="rId3"/>
              <a:stretch>
                <a:fillRect t="-41629" b="-52036"/>
              </a:stretch>
            </a:blipFill>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Freeform 2"/>
          <p:cNvSpPr/>
          <p:nvPr/>
        </p:nvSpPr>
        <p:spPr>
          <a:xfrm>
            <a:off x="11514649" y="2550172"/>
            <a:ext cx="5089792" cy="6708128"/>
          </a:xfrm>
          <a:custGeom>
            <a:avLst/>
            <a:gdLst/>
            <a:ahLst/>
            <a:cxnLst/>
            <a:rect l="l" t="t" r="r" b="b"/>
            <a:pathLst>
              <a:path w="5089792" h="6708128">
                <a:moveTo>
                  <a:pt x="0" y="0"/>
                </a:moveTo>
                <a:lnTo>
                  <a:pt x="5089792" y="0"/>
                </a:lnTo>
                <a:lnTo>
                  <a:pt x="5089792" y="6708128"/>
                </a:lnTo>
                <a:lnTo>
                  <a:pt x="0" y="6708128"/>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028700" y="2543394"/>
            <a:ext cx="9633252" cy="7743606"/>
          </a:xfrm>
          <a:prstGeom prst="rect">
            <a:avLst/>
          </a:prstGeom>
        </p:spPr>
        <p:txBody>
          <a:bodyPr lIns="0" tIns="0" rIns="0" bIns="0" rtlCol="0" anchor="t">
            <a:spAutoFit/>
          </a:bodyPr>
          <a:lstStyle/>
          <a:p>
            <a:pPr marL="755651" lvl="1" indent="-377825" algn="l">
              <a:lnSpc>
                <a:spcPts val="6055"/>
              </a:lnSpc>
              <a:buFont typeface="Arial"/>
              <a:buChar char="•"/>
            </a:pPr>
            <a:r>
              <a:rPr lang="en-US" sz="3500">
                <a:solidFill>
                  <a:srgbClr val="0F2147"/>
                </a:solidFill>
                <a:latin typeface="Greycliff"/>
                <a:ea typeface="Greycliff"/>
                <a:cs typeface="Greycliff"/>
                <a:sym typeface="Greycliff"/>
              </a:rPr>
              <a:t>Wayne County experiences the </a:t>
            </a:r>
            <a:r>
              <a:rPr lang="en-US" sz="3500" b="1">
                <a:solidFill>
                  <a:srgbClr val="0F2147"/>
                </a:solidFill>
                <a:latin typeface="Greycliff Bold"/>
                <a:ea typeface="Greycliff Bold"/>
                <a:cs typeface="Greycliff Bold"/>
                <a:sym typeface="Greycliff Bold"/>
              </a:rPr>
              <a:t>most overdose deaths</a:t>
            </a:r>
            <a:r>
              <a:rPr lang="en-US" sz="3500">
                <a:solidFill>
                  <a:srgbClr val="0F2147"/>
                </a:solidFill>
                <a:latin typeface="Greycliff"/>
                <a:ea typeface="Greycliff"/>
                <a:cs typeface="Greycliff"/>
                <a:sym typeface="Greycliff"/>
              </a:rPr>
              <a:t> of any county in Michigan</a:t>
            </a:r>
          </a:p>
          <a:p>
            <a:pPr marL="755651" lvl="1" indent="-377825" algn="l">
              <a:lnSpc>
                <a:spcPts val="6055"/>
              </a:lnSpc>
              <a:buFont typeface="Arial"/>
              <a:buChar char="•"/>
            </a:pPr>
            <a:r>
              <a:rPr lang="en-US" sz="3500">
                <a:solidFill>
                  <a:srgbClr val="0F2147"/>
                </a:solidFill>
                <a:latin typeface="Greycliff"/>
                <a:ea typeface="Greycliff"/>
                <a:cs typeface="Greycliff"/>
                <a:sym typeface="Greycliff"/>
              </a:rPr>
              <a:t>First in “Substance Use Vulnerability” (MI-SUVI)</a:t>
            </a:r>
          </a:p>
          <a:p>
            <a:pPr marL="755651" lvl="1" indent="-377825" algn="l">
              <a:lnSpc>
                <a:spcPts val="6055"/>
              </a:lnSpc>
              <a:buFont typeface="Arial"/>
              <a:buChar char="•"/>
            </a:pPr>
            <a:r>
              <a:rPr lang="en-US" sz="3500">
                <a:solidFill>
                  <a:srgbClr val="0F2147"/>
                </a:solidFill>
                <a:latin typeface="Greycliff"/>
                <a:ea typeface="Greycliff"/>
                <a:cs typeface="Greycliff"/>
                <a:sym typeface="Greycliff"/>
              </a:rPr>
              <a:t>Fourth in overdose rate</a:t>
            </a:r>
          </a:p>
          <a:p>
            <a:pPr marL="755651" lvl="1" indent="-377825" algn="l">
              <a:lnSpc>
                <a:spcPts val="6055"/>
              </a:lnSpc>
              <a:buFont typeface="Arial"/>
              <a:buChar char="•"/>
            </a:pPr>
            <a:r>
              <a:rPr lang="en-US" sz="3500">
                <a:solidFill>
                  <a:srgbClr val="0F2147"/>
                </a:solidFill>
                <a:latin typeface="Greycliff"/>
                <a:ea typeface="Greycliff"/>
                <a:cs typeface="Greycliff"/>
                <a:sym typeface="Greycliff"/>
              </a:rPr>
              <a:t>Approximately </a:t>
            </a:r>
            <a:r>
              <a:rPr lang="en-US" sz="3500" b="1">
                <a:solidFill>
                  <a:srgbClr val="0F2147"/>
                </a:solidFill>
                <a:latin typeface="Greycliff Bold"/>
                <a:ea typeface="Greycliff Bold"/>
                <a:cs typeface="Greycliff Bold"/>
                <a:sym typeface="Greycliff Bold"/>
              </a:rPr>
              <a:t>936 drug overdose deaths</a:t>
            </a:r>
            <a:r>
              <a:rPr lang="en-US" sz="3500">
                <a:solidFill>
                  <a:srgbClr val="0F2147"/>
                </a:solidFill>
                <a:latin typeface="Greycliff"/>
                <a:ea typeface="Greycliff"/>
                <a:cs typeface="Greycliff"/>
                <a:sym typeface="Greycliff"/>
              </a:rPr>
              <a:t> in 2023</a:t>
            </a:r>
          </a:p>
          <a:p>
            <a:pPr marL="755651" lvl="1" indent="-377825" algn="l">
              <a:lnSpc>
                <a:spcPts val="6055"/>
              </a:lnSpc>
              <a:buFont typeface="Arial"/>
              <a:buChar char="•"/>
            </a:pPr>
            <a:r>
              <a:rPr lang="en-US" sz="3500">
                <a:solidFill>
                  <a:srgbClr val="0F2147"/>
                </a:solidFill>
                <a:latin typeface="Greycliff"/>
                <a:ea typeface="Greycliff"/>
                <a:cs typeface="Greycliff"/>
                <a:sym typeface="Greycliff"/>
              </a:rPr>
              <a:t>Nearly </a:t>
            </a:r>
            <a:r>
              <a:rPr lang="en-US" sz="3500" b="1">
                <a:solidFill>
                  <a:srgbClr val="0F2147"/>
                </a:solidFill>
                <a:latin typeface="Greycliff Bold"/>
                <a:ea typeface="Greycliff Bold"/>
                <a:cs typeface="Greycliff Bold"/>
                <a:sym typeface="Greycliff Bold"/>
              </a:rPr>
              <a:t>one third of all overdose deaths</a:t>
            </a:r>
            <a:r>
              <a:rPr lang="en-US" sz="3500">
                <a:solidFill>
                  <a:srgbClr val="0F2147"/>
                </a:solidFill>
                <a:latin typeface="Greycliff"/>
                <a:ea typeface="Greycliff"/>
                <a:cs typeface="Greycliff"/>
                <a:sym typeface="Greycliff"/>
              </a:rPr>
              <a:t> in Michigan</a:t>
            </a:r>
          </a:p>
          <a:p>
            <a:pPr algn="l">
              <a:lnSpc>
                <a:spcPts val="3920"/>
              </a:lnSpc>
            </a:pPr>
            <a:endParaRPr lang="en-US" sz="3500">
              <a:solidFill>
                <a:srgbClr val="0F2147"/>
              </a:solidFill>
              <a:latin typeface="Greycliff"/>
              <a:ea typeface="Greycliff"/>
              <a:cs typeface="Greycliff"/>
              <a:sym typeface="Greycliff"/>
            </a:endParaRPr>
          </a:p>
          <a:p>
            <a:pPr algn="l">
              <a:lnSpc>
                <a:spcPts val="2800"/>
              </a:lnSpc>
            </a:pPr>
            <a:endParaRPr lang="en-US" sz="3500">
              <a:solidFill>
                <a:srgbClr val="0F2147"/>
              </a:solidFill>
              <a:latin typeface="Greycliff"/>
              <a:ea typeface="Greycliff"/>
              <a:cs typeface="Greycliff"/>
              <a:sym typeface="Greycliff"/>
            </a:endParaRPr>
          </a:p>
        </p:txBody>
      </p:sp>
      <p:sp>
        <p:nvSpPr>
          <p:cNvPr id="4" name="TextBox 4"/>
          <p:cNvSpPr txBox="1"/>
          <p:nvPr/>
        </p:nvSpPr>
        <p:spPr>
          <a:xfrm>
            <a:off x="1028700" y="1095896"/>
            <a:ext cx="16230600" cy="1244552"/>
          </a:xfrm>
          <a:prstGeom prst="rect">
            <a:avLst/>
          </a:prstGeom>
        </p:spPr>
        <p:txBody>
          <a:bodyPr lIns="0" tIns="0" rIns="0" bIns="0" rtlCol="0" anchor="t">
            <a:spAutoFit/>
          </a:bodyPr>
          <a:lstStyle/>
          <a:p>
            <a:pPr algn="l">
              <a:lnSpc>
                <a:spcPts val="10152"/>
              </a:lnSpc>
              <a:spcBef>
                <a:spcPct val="0"/>
              </a:spcBef>
            </a:pPr>
            <a:r>
              <a:rPr lang="en-US" sz="7251">
                <a:solidFill>
                  <a:srgbClr val="0F2147"/>
                </a:solidFill>
                <a:latin typeface="Greycliff"/>
                <a:ea typeface="Greycliff"/>
                <a:cs typeface="Greycliff"/>
                <a:sym typeface="Greycliff"/>
              </a:rPr>
              <a:t>WAYNE COUNTY </a:t>
            </a:r>
            <a:r>
              <a:rPr lang="en-US" sz="7251" b="1">
                <a:solidFill>
                  <a:srgbClr val="0F2147"/>
                </a:solidFill>
                <a:latin typeface="Greycliff Bold"/>
                <a:ea typeface="Greycliff Bold"/>
                <a:cs typeface="Greycliff Bold"/>
                <a:sym typeface="Greycliff Bold"/>
              </a:rPr>
              <a:t>OVERDOSE IMPACT</a:t>
            </a:r>
          </a:p>
        </p:txBody>
      </p:sp>
      <p:sp>
        <p:nvSpPr>
          <p:cNvPr id="5" name="TextBox 5"/>
          <p:cNvSpPr txBox="1"/>
          <p:nvPr/>
        </p:nvSpPr>
        <p:spPr>
          <a:xfrm>
            <a:off x="10859789" y="9239250"/>
            <a:ext cx="6399511" cy="300988"/>
          </a:xfrm>
          <a:prstGeom prst="rect">
            <a:avLst/>
          </a:prstGeom>
        </p:spPr>
        <p:txBody>
          <a:bodyPr lIns="0" tIns="0" rIns="0" bIns="0" rtlCol="0" anchor="t">
            <a:spAutoFit/>
          </a:bodyPr>
          <a:lstStyle/>
          <a:p>
            <a:pPr algn="r">
              <a:lnSpc>
                <a:spcPts val="1260"/>
              </a:lnSpc>
              <a:spcBef>
                <a:spcPct val="0"/>
              </a:spcBef>
            </a:pPr>
            <a:r>
              <a:rPr lang="en-US" sz="900">
                <a:solidFill>
                  <a:srgbClr val="0F2147"/>
                </a:solidFill>
                <a:latin typeface="Greycliff"/>
                <a:ea typeface="Greycliff"/>
                <a:cs typeface="Greycliff"/>
                <a:sym typeface="Greycliff"/>
              </a:rPr>
              <a:t>Source: Michigan Overdose Data to Action (MODA) Dashboard, Michigan Department of Health and Human Services (2024)</a:t>
            </a:r>
          </a:p>
          <a:p>
            <a:pPr algn="r">
              <a:lnSpc>
                <a:spcPts val="1260"/>
              </a:lnSpc>
              <a:spcBef>
                <a:spcPct val="0"/>
              </a:spcBef>
            </a:pPr>
            <a:r>
              <a:rPr lang="en-US" sz="900">
                <a:solidFill>
                  <a:srgbClr val="0F2147"/>
                </a:solidFill>
                <a:latin typeface="Greycliff"/>
                <a:ea typeface="Greycliff"/>
                <a:cs typeface="Greycliff"/>
                <a:sym typeface="Greycliff"/>
              </a:rPr>
              <a:t>https://www.michigan.gov/opioids/category-data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F2147"/>
        </a:solidFill>
        <a:effectLst/>
      </p:bgPr>
    </p:bg>
    <p:spTree>
      <p:nvGrpSpPr>
        <p:cNvPr id="1" name=""/>
        <p:cNvGrpSpPr/>
        <p:nvPr/>
      </p:nvGrpSpPr>
      <p:grpSpPr>
        <a:xfrm>
          <a:off x="0" y="0"/>
          <a:ext cx="0" cy="0"/>
          <a:chOff x="0" y="0"/>
          <a:chExt cx="0" cy="0"/>
        </a:xfrm>
      </p:grpSpPr>
      <p:sp>
        <p:nvSpPr>
          <p:cNvPr id="3" name="TextBox 3"/>
          <p:cNvSpPr txBox="1"/>
          <p:nvPr/>
        </p:nvSpPr>
        <p:spPr>
          <a:xfrm>
            <a:off x="1101359" y="1009650"/>
            <a:ext cx="16085282" cy="5232404"/>
          </a:xfrm>
          <a:prstGeom prst="rect">
            <a:avLst/>
          </a:prstGeom>
        </p:spPr>
        <p:txBody>
          <a:bodyPr lIns="0" tIns="0" rIns="0" bIns="0" rtlCol="0" anchor="t">
            <a:spAutoFit/>
          </a:bodyPr>
          <a:lstStyle/>
          <a:p>
            <a:pPr algn="l">
              <a:lnSpc>
                <a:spcPts val="7443"/>
              </a:lnSpc>
            </a:pPr>
            <a:r>
              <a:rPr lang="en-US" sz="6051" b="1" spc="169">
                <a:solidFill>
                  <a:srgbClr val="42CFD5"/>
                </a:solidFill>
                <a:latin typeface="Greycliff Bold"/>
                <a:ea typeface="Greycliff Bold"/>
                <a:cs typeface="Greycliff Bold"/>
                <a:sym typeface="Greycliff Bold"/>
              </a:rPr>
              <a:t>WELL WAYNE </a:t>
            </a:r>
            <a:r>
              <a:rPr lang="en-US" sz="6051" spc="169">
                <a:solidFill>
                  <a:srgbClr val="42CFD5"/>
                </a:solidFill>
                <a:latin typeface="Greycliff"/>
                <a:ea typeface="Greycliff"/>
                <a:cs typeface="Greycliff"/>
                <a:sym typeface="Greycliff"/>
              </a:rPr>
              <a:t>STATIONS</a:t>
            </a:r>
          </a:p>
          <a:p>
            <a:pPr algn="l">
              <a:lnSpc>
                <a:spcPts val="5721"/>
              </a:lnSpc>
            </a:pPr>
            <a:r>
              <a:rPr lang="en-US" sz="4651" spc="130">
                <a:solidFill>
                  <a:srgbClr val="F1F2F2"/>
                </a:solidFill>
                <a:latin typeface="Greycliff"/>
                <a:ea typeface="Greycliff"/>
                <a:cs typeface="Greycliff"/>
                <a:sym typeface="Greycliff"/>
              </a:rPr>
              <a:t>Current Sites and Community Access</a:t>
            </a:r>
          </a:p>
          <a:p>
            <a:pPr algn="l">
              <a:lnSpc>
                <a:spcPts val="1476"/>
              </a:lnSpc>
            </a:pPr>
            <a:r>
              <a:rPr lang="en-US" sz="1200" spc="33">
                <a:solidFill>
                  <a:srgbClr val="42CFD5"/>
                </a:solidFill>
                <a:latin typeface="Greycliff"/>
                <a:ea typeface="Greycliff"/>
                <a:cs typeface="Greycliff"/>
                <a:sym typeface="Greycliff"/>
              </a:rPr>
              <a:t>     </a:t>
            </a:r>
          </a:p>
          <a:p>
            <a:pPr algn="l">
              <a:lnSpc>
                <a:spcPts val="3566"/>
              </a:lnSpc>
            </a:pPr>
            <a:endParaRPr lang="en-US" sz="1200" spc="33">
              <a:solidFill>
                <a:srgbClr val="42CFD5"/>
              </a:solidFill>
              <a:latin typeface="Greycliff"/>
              <a:ea typeface="Greycliff"/>
              <a:cs typeface="Greycliff"/>
              <a:sym typeface="Greycliff"/>
            </a:endParaRPr>
          </a:p>
          <a:p>
            <a:pPr algn="l">
              <a:lnSpc>
                <a:spcPts val="983"/>
              </a:lnSpc>
            </a:pPr>
            <a:endParaRPr lang="en-US" sz="1200" spc="33">
              <a:solidFill>
                <a:srgbClr val="42CFD5"/>
              </a:solidFill>
              <a:latin typeface="Greycliff"/>
              <a:ea typeface="Greycliff"/>
              <a:cs typeface="Greycliff"/>
              <a:sym typeface="Greycliff"/>
            </a:endParaRPr>
          </a:p>
          <a:p>
            <a:pPr algn="l">
              <a:lnSpc>
                <a:spcPts val="983"/>
              </a:lnSpc>
            </a:pPr>
            <a:endParaRPr lang="en-US" sz="1200" spc="33">
              <a:solidFill>
                <a:srgbClr val="42CFD5"/>
              </a:solidFill>
              <a:latin typeface="Greycliff"/>
              <a:ea typeface="Greycliff"/>
              <a:cs typeface="Greycliff"/>
              <a:sym typeface="Greycliff"/>
            </a:endParaRPr>
          </a:p>
          <a:p>
            <a:pPr algn="l">
              <a:lnSpc>
                <a:spcPts val="5776"/>
              </a:lnSpc>
            </a:pPr>
            <a:endParaRPr lang="en-US" sz="1200" spc="33">
              <a:solidFill>
                <a:srgbClr val="42CFD5"/>
              </a:solidFill>
              <a:latin typeface="Greycliff"/>
              <a:ea typeface="Greycliff"/>
              <a:cs typeface="Greycliff"/>
              <a:sym typeface="Greycliff"/>
            </a:endParaRPr>
          </a:p>
          <a:p>
            <a:pPr algn="l">
              <a:lnSpc>
                <a:spcPts val="5666"/>
              </a:lnSpc>
            </a:pPr>
            <a:endParaRPr lang="en-US" sz="1200" spc="33">
              <a:solidFill>
                <a:srgbClr val="42CFD5"/>
              </a:solidFill>
              <a:latin typeface="Greycliff"/>
              <a:ea typeface="Greycliff"/>
              <a:cs typeface="Greycliff"/>
              <a:sym typeface="Greycliff"/>
            </a:endParaRPr>
          </a:p>
          <a:p>
            <a:pPr algn="l">
              <a:lnSpc>
                <a:spcPts val="2476"/>
              </a:lnSpc>
            </a:pPr>
            <a:endParaRPr lang="en-US" sz="1200" spc="33">
              <a:solidFill>
                <a:srgbClr val="42CFD5"/>
              </a:solidFill>
              <a:latin typeface="Greycliff"/>
              <a:ea typeface="Greycliff"/>
              <a:cs typeface="Greycliff"/>
              <a:sym typeface="Greycliff"/>
            </a:endParaRPr>
          </a:p>
          <a:p>
            <a:pPr algn="l">
              <a:lnSpc>
                <a:spcPts val="2476"/>
              </a:lnSpc>
            </a:pPr>
            <a:endParaRPr lang="en-US" sz="1200" spc="33">
              <a:solidFill>
                <a:srgbClr val="42CFD5"/>
              </a:solidFill>
              <a:latin typeface="Greycliff"/>
              <a:ea typeface="Greycliff"/>
              <a:cs typeface="Greycliff"/>
              <a:sym typeface="Greycliff"/>
            </a:endParaRPr>
          </a:p>
          <a:p>
            <a:pPr algn="ctr">
              <a:lnSpc>
                <a:spcPts val="4676"/>
              </a:lnSpc>
            </a:pPr>
            <a:endParaRPr lang="en-US" sz="1200" spc="33">
              <a:solidFill>
                <a:srgbClr val="42CFD5"/>
              </a:solidFill>
              <a:latin typeface="Greycliff"/>
              <a:ea typeface="Greycliff"/>
              <a:cs typeface="Greycliff"/>
              <a:sym typeface="Greycliff"/>
            </a:endParaRPr>
          </a:p>
        </p:txBody>
      </p:sp>
      <p:sp>
        <p:nvSpPr>
          <p:cNvPr id="4" name="TextBox 4"/>
          <p:cNvSpPr txBox="1"/>
          <p:nvPr/>
        </p:nvSpPr>
        <p:spPr>
          <a:xfrm>
            <a:off x="11234592" y="2981450"/>
            <a:ext cx="5516463" cy="8065798"/>
          </a:xfrm>
          <a:prstGeom prst="rect">
            <a:avLst/>
          </a:prstGeom>
        </p:spPr>
        <p:txBody>
          <a:bodyPr lIns="0" tIns="0" rIns="0" bIns="0" rtlCol="0" anchor="t">
            <a:spAutoFit/>
          </a:bodyPr>
          <a:lstStyle/>
          <a:p>
            <a:pPr marL="680085" lvl="1" indent="-339725" algn="l">
              <a:lnSpc>
                <a:spcPts val="3875"/>
              </a:lnSpc>
              <a:buFont typeface="Arial"/>
              <a:buChar char="•"/>
            </a:pPr>
            <a:r>
              <a:rPr lang="en-US" sz="3150" b="1" spc="88" dirty="0">
                <a:solidFill>
                  <a:srgbClr val="E9F9FF"/>
                </a:solidFill>
                <a:latin typeface="Greycliff Bold"/>
                <a:ea typeface="Greycliff Bold"/>
                <a:cs typeface="Greycliff Bold"/>
                <a:sym typeface="Greycliff Bold"/>
              </a:rPr>
              <a:t>76 stations</a:t>
            </a:r>
            <a:endParaRPr lang="en-US" sz="3150" dirty="0"/>
          </a:p>
          <a:p>
            <a:pPr marL="1360170" lvl="2" indent="-453390" algn="l">
              <a:lnSpc>
                <a:spcPts val="3875"/>
              </a:lnSpc>
              <a:buFont typeface="Arial"/>
              <a:buChar char="⚬"/>
            </a:pPr>
            <a:r>
              <a:rPr lang="en-US" sz="3150" spc="88" dirty="0">
                <a:solidFill>
                  <a:srgbClr val="E9F9FF"/>
                </a:solidFill>
                <a:latin typeface="Greycliff"/>
                <a:ea typeface="Greycliff"/>
                <a:cs typeface="Greycliff"/>
                <a:sym typeface="Greycliff"/>
              </a:rPr>
              <a:t>29 vending machines</a:t>
            </a:r>
            <a:endParaRPr lang="en-US" sz="3150" spc="88" dirty="0">
              <a:solidFill>
                <a:srgbClr val="E9F9FF"/>
              </a:solidFill>
              <a:latin typeface="Greycliff"/>
              <a:ea typeface="Greycliff"/>
              <a:cs typeface="Greycliff"/>
            </a:endParaRPr>
          </a:p>
          <a:p>
            <a:pPr marL="1360170" lvl="2" indent="-453390" algn="l">
              <a:lnSpc>
                <a:spcPts val="3875"/>
              </a:lnSpc>
              <a:buFont typeface="Arial"/>
              <a:buChar char="⚬"/>
            </a:pPr>
            <a:r>
              <a:rPr lang="en-US" sz="3150" spc="88" dirty="0">
                <a:solidFill>
                  <a:srgbClr val="E9F9FF"/>
                </a:solidFill>
                <a:latin typeface="Greycliff"/>
                <a:ea typeface="Greycliff"/>
                <a:cs typeface="Greycliff"/>
                <a:sym typeface="Greycliff"/>
              </a:rPr>
              <a:t>47 newsstands</a:t>
            </a:r>
            <a:endParaRPr lang="en-US" sz="3150" spc="88" dirty="0">
              <a:solidFill>
                <a:srgbClr val="E9F9FF"/>
              </a:solidFill>
              <a:latin typeface="Greycliff"/>
              <a:ea typeface="Greycliff"/>
              <a:cs typeface="Greycliff"/>
            </a:endParaRPr>
          </a:p>
          <a:p>
            <a:pPr algn="l">
              <a:lnSpc>
                <a:spcPts val="3875"/>
              </a:lnSpc>
            </a:pPr>
            <a:endParaRPr lang="en-US" sz="3151" spc="88">
              <a:solidFill>
                <a:srgbClr val="E9F9FF"/>
              </a:solidFill>
              <a:latin typeface="Greycliff"/>
              <a:ea typeface="Greycliff"/>
              <a:cs typeface="Greycliff"/>
              <a:sym typeface="Greycliff"/>
            </a:endParaRPr>
          </a:p>
          <a:p>
            <a:pPr marL="680085" lvl="1" indent="-339725" algn="l">
              <a:lnSpc>
                <a:spcPts val="3875"/>
              </a:lnSpc>
              <a:buFont typeface="Arial"/>
              <a:buChar char="•"/>
            </a:pPr>
            <a:r>
              <a:rPr lang="en-US" sz="3150" b="1" spc="88" dirty="0">
                <a:solidFill>
                  <a:srgbClr val="E9F9FF"/>
                </a:solidFill>
                <a:latin typeface="Greycliff Bold"/>
                <a:ea typeface="Greycliff Bold"/>
                <a:cs typeface="Greycliff Bold"/>
                <a:sym typeface="Greycliff Bold"/>
              </a:rPr>
              <a:t>38 of 43 municipalities with active station(s)</a:t>
            </a:r>
            <a:endParaRPr lang="en-US" sz="3150" b="1" spc="88" dirty="0">
              <a:solidFill>
                <a:srgbClr val="E9F9FF"/>
              </a:solidFill>
              <a:latin typeface="Greycliff Bold"/>
              <a:ea typeface="Greycliff Bold"/>
              <a:cs typeface="Greycliff Bold"/>
            </a:endParaRPr>
          </a:p>
          <a:p>
            <a:pPr algn="l">
              <a:lnSpc>
                <a:spcPts val="3875"/>
              </a:lnSpc>
            </a:pPr>
            <a:endParaRPr lang="en-US" sz="3151" b="1" spc="88">
              <a:solidFill>
                <a:srgbClr val="E9F9FF"/>
              </a:solidFill>
              <a:latin typeface="Greycliff Bold"/>
              <a:ea typeface="Greycliff Bold"/>
              <a:cs typeface="Greycliff Bold"/>
              <a:sym typeface="Greycliff Bold"/>
            </a:endParaRPr>
          </a:p>
          <a:p>
            <a:pPr marL="680085" lvl="1" indent="-339725" algn="l">
              <a:lnSpc>
                <a:spcPts val="3875"/>
              </a:lnSpc>
              <a:buFont typeface="Arial"/>
              <a:buChar char="•"/>
            </a:pPr>
            <a:r>
              <a:rPr lang="en-US" sz="3150" b="1" spc="88" dirty="0">
                <a:solidFill>
                  <a:srgbClr val="42CFD5"/>
                </a:solidFill>
                <a:latin typeface="Greycliff Bold"/>
                <a:ea typeface="Greycliff Bold"/>
                <a:cs typeface="Greycliff Bold"/>
                <a:sym typeface="Greycliff Bold"/>
              </a:rPr>
              <a:t>Placement in 33 most impacted communities</a:t>
            </a:r>
            <a:endParaRPr lang="en-US" sz="3150" b="1" spc="88" dirty="0">
              <a:solidFill>
                <a:srgbClr val="42CFD5"/>
              </a:solidFill>
              <a:latin typeface="Greycliff Bold"/>
              <a:ea typeface="Greycliff Bold"/>
              <a:cs typeface="Greycliff Bold"/>
            </a:endParaRPr>
          </a:p>
          <a:p>
            <a:pPr algn="l">
              <a:lnSpc>
                <a:spcPts val="3998"/>
              </a:lnSpc>
            </a:pPr>
            <a:endParaRPr lang="en-US" sz="3151" b="1" spc="88">
              <a:solidFill>
                <a:srgbClr val="42CFD5"/>
              </a:solidFill>
              <a:latin typeface="Greycliff Bold"/>
              <a:ea typeface="Greycliff Bold"/>
              <a:cs typeface="Greycliff Bold"/>
              <a:sym typeface="Greycliff Bold"/>
            </a:endParaRPr>
          </a:p>
          <a:p>
            <a:pPr algn="l">
              <a:lnSpc>
                <a:spcPts val="1107"/>
              </a:lnSpc>
            </a:pPr>
            <a:r>
              <a:rPr lang="en-US" sz="900" b="1" spc="25" dirty="0">
                <a:solidFill>
                  <a:srgbClr val="E9F9FF"/>
                </a:solidFill>
                <a:latin typeface="Greycliff Bold"/>
                <a:ea typeface="Greycliff Bold"/>
                <a:cs typeface="Greycliff Bold"/>
                <a:sym typeface="Greycliff Bold"/>
              </a:rPr>
              <a:t>     </a:t>
            </a:r>
            <a:endParaRPr lang="en-US" sz="900" b="1" spc="25" dirty="0">
              <a:solidFill>
                <a:srgbClr val="E9F9FF"/>
              </a:solidFill>
              <a:latin typeface="Greycliff Bold"/>
              <a:ea typeface="Greycliff Bold"/>
              <a:cs typeface="Greycliff Bold"/>
            </a:endParaRPr>
          </a:p>
          <a:p>
            <a:pPr algn="l">
              <a:lnSpc>
                <a:spcPts val="3197"/>
              </a:lnSpc>
            </a:pPr>
            <a:endParaRPr lang="en-US" sz="900" b="1" spc="25">
              <a:solidFill>
                <a:srgbClr val="E9F9FF"/>
              </a:solidFill>
              <a:latin typeface="Greycliff Bold"/>
              <a:ea typeface="Greycliff Bold"/>
              <a:cs typeface="Greycliff Bold"/>
              <a:sym typeface="Greycliff Bold"/>
            </a:endParaRPr>
          </a:p>
          <a:p>
            <a:pPr algn="l">
              <a:lnSpc>
                <a:spcPts val="614"/>
              </a:lnSpc>
            </a:pPr>
            <a:endParaRPr lang="en-US" sz="900" b="1" spc="25">
              <a:solidFill>
                <a:srgbClr val="E9F9FF"/>
              </a:solidFill>
              <a:latin typeface="Greycliff Bold"/>
              <a:ea typeface="Greycliff Bold"/>
              <a:cs typeface="Greycliff Bold"/>
              <a:sym typeface="Greycliff Bold"/>
            </a:endParaRPr>
          </a:p>
          <a:p>
            <a:pPr algn="l">
              <a:lnSpc>
                <a:spcPts val="614"/>
              </a:lnSpc>
            </a:pPr>
            <a:endParaRPr lang="en-US" sz="900" b="1" spc="25">
              <a:solidFill>
                <a:srgbClr val="E9F9FF"/>
              </a:solidFill>
              <a:latin typeface="Greycliff Bold"/>
              <a:ea typeface="Greycliff Bold"/>
              <a:cs typeface="Greycliff Bold"/>
              <a:sym typeface="Greycliff Bold"/>
            </a:endParaRPr>
          </a:p>
          <a:p>
            <a:pPr algn="l">
              <a:lnSpc>
                <a:spcPts val="5446"/>
              </a:lnSpc>
            </a:pPr>
            <a:endParaRPr lang="en-US" sz="900" b="1" spc="25">
              <a:solidFill>
                <a:srgbClr val="E9F9FF"/>
              </a:solidFill>
              <a:latin typeface="Greycliff Bold"/>
              <a:ea typeface="Greycliff Bold"/>
              <a:cs typeface="Greycliff Bold"/>
              <a:sym typeface="Greycliff Bold"/>
            </a:endParaRPr>
          </a:p>
          <a:p>
            <a:pPr algn="l">
              <a:lnSpc>
                <a:spcPts val="5336"/>
              </a:lnSpc>
            </a:pPr>
            <a:endParaRPr lang="en-US" sz="900" b="1" spc="25">
              <a:solidFill>
                <a:srgbClr val="E9F9FF"/>
              </a:solidFill>
              <a:latin typeface="Greycliff Bold"/>
              <a:ea typeface="Greycliff Bold"/>
              <a:cs typeface="Greycliff Bold"/>
              <a:sym typeface="Greycliff Bold"/>
            </a:endParaRPr>
          </a:p>
          <a:p>
            <a:pPr algn="l">
              <a:lnSpc>
                <a:spcPts val="2146"/>
              </a:lnSpc>
            </a:pPr>
            <a:endParaRPr lang="en-US" sz="900" b="1" spc="25">
              <a:solidFill>
                <a:srgbClr val="E9F9FF"/>
              </a:solidFill>
              <a:latin typeface="Greycliff Bold"/>
              <a:ea typeface="Greycliff Bold"/>
              <a:cs typeface="Greycliff Bold"/>
              <a:sym typeface="Greycliff Bold"/>
            </a:endParaRPr>
          </a:p>
          <a:p>
            <a:pPr algn="l">
              <a:lnSpc>
                <a:spcPts val="2146"/>
              </a:lnSpc>
            </a:pPr>
            <a:endParaRPr lang="en-US" sz="900" b="1" spc="25">
              <a:solidFill>
                <a:srgbClr val="E9F9FF"/>
              </a:solidFill>
              <a:latin typeface="Greycliff Bold"/>
              <a:ea typeface="Greycliff Bold"/>
              <a:cs typeface="Greycliff Bold"/>
              <a:sym typeface="Greycliff Bold"/>
            </a:endParaRPr>
          </a:p>
          <a:p>
            <a:pPr algn="ctr">
              <a:lnSpc>
                <a:spcPts val="4346"/>
              </a:lnSpc>
            </a:pPr>
            <a:endParaRPr lang="en-US" sz="900" b="1" spc="25">
              <a:solidFill>
                <a:srgbClr val="E9F9FF"/>
              </a:solidFill>
              <a:latin typeface="Greycliff Bold"/>
              <a:ea typeface="Greycliff Bold"/>
              <a:cs typeface="Greycliff Bold"/>
              <a:sym typeface="Greycliff Bold"/>
            </a:endParaRPr>
          </a:p>
        </p:txBody>
      </p:sp>
      <p:sp>
        <p:nvSpPr>
          <p:cNvPr id="5" name="TextBox 5"/>
          <p:cNvSpPr txBox="1"/>
          <p:nvPr/>
        </p:nvSpPr>
        <p:spPr>
          <a:xfrm>
            <a:off x="1174018" y="9138187"/>
            <a:ext cx="14849288" cy="3384468"/>
          </a:xfrm>
          <a:prstGeom prst="rect">
            <a:avLst/>
          </a:prstGeom>
        </p:spPr>
        <p:txBody>
          <a:bodyPr lIns="0" tIns="0" rIns="0" bIns="0" rtlCol="0" anchor="t">
            <a:spAutoFit/>
          </a:bodyPr>
          <a:lstStyle/>
          <a:p>
            <a:pPr algn="l">
              <a:lnSpc>
                <a:spcPts val="2768"/>
              </a:lnSpc>
            </a:pPr>
            <a:r>
              <a:rPr lang="en-US" sz="2251" spc="63">
                <a:solidFill>
                  <a:srgbClr val="E9F9FF"/>
                </a:solidFill>
                <a:latin typeface="Greycliff"/>
                <a:ea typeface="Greycliff"/>
                <a:cs typeface="Greycliff"/>
                <a:sym typeface="Greycliff"/>
              </a:rPr>
              <a:t>Map and site information for Well Wayne Stations available at </a:t>
            </a:r>
            <a:r>
              <a:rPr lang="en-US" sz="2251" b="1" u="sng" spc="63">
                <a:solidFill>
                  <a:schemeClr val="accent5"/>
                </a:solidFill>
                <a:latin typeface="Greycliff Bold"/>
                <a:ea typeface="Greycliff Bold"/>
                <a:cs typeface="Greycliff Bold"/>
                <a:sym typeface="Greycliff Bold"/>
                <a:hlinkClick r:id="rId2" tooltip="https://endoverdosewayne.org">
                  <a:extLst>
                    <a:ext uri="{A12FA001-AC4F-418D-AE19-62706E023703}">
                      <ahyp:hlinkClr xmlns:ahyp="http://schemas.microsoft.com/office/drawing/2018/hyperlinkcolor" val="tx"/>
                    </a:ext>
                  </a:extLst>
                </a:hlinkClick>
              </a:rPr>
              <a:t>endoverdosewayne.org</a:t>
            </a:r>
          </a:p>
          <a:p>
            <a:pPr algn="l">
              <a:lnSpc>
                <a:spcPts val="3197"/>
              </a:lnSpc>
            </a:pPr>
            <a:endParaRPr lang="en-US" sz="2251" b="1" u="sng" spc="63">
              <a:solidFill>
                <a:srgbClr val="0000FF"/>
              </a:solidFill>
              <a:latin typeface="Greycliff Bold"/>
              <a:ea typeface="Greycliff Bold"/>
              <a:cs typeface="Greycliff Bold"/>
              <a:sym typeface="Greycliff Bold"/>
              <a:hlinkClick r:id="rId2" tooltip="https://endoverdosewayne.org">
                <a:extLst>
                  <a:ext uri="{A12FA001-AC4F-418D-AE19-62706E023703}">
                    <ahyp:hlinkClr xmlns:ahyp="http://schemas.microsoft.com/office/drawing/2018/hyperlinkcolor" val="tx"/>
                  </a:ext>
                </a:extLst>
              </a:hlinkClick>
            </a:endParaRPr>
          </a:p>
          <a:p>
            <a:pPr algn="l">
              <a:lnSpc>
                <a:spcPts val="614"/>
              </a:lnSpc>
            </a:pPr>
            <a:endParaRPr lang="en-US" sz="2251" b="1" u="sng" spc="63">
              <a:solidFill>
                <a:srgbClr val="0000FF"/>
              </a:solidFill>
              <a:latin typeface="Greycliff Bold"/>
              <a:ea typeface="Greycliff Bold"/>
              <a:cs typeface="Greycliff Bold"/>
              <a:sym typeface="Greycliff Bold"/>
              <a:hlinkClick r:id="rId2" tooltip="https://endoverdosewayne.org">
                <a:extLst>
                  <a:ext uri="{A12FA001-AC4F-418D-AE19-62706E023703}">
                    <ahyp:hlinkClr xmlns:ahyp="http://schemas.microsoft.com/office/drawing/2018/hyperlinkcolor" val="tx"/>
                  </a:ext>
                </a:extLst>
              </a:hlinkClick>
            </a:endParaRPr>
          </a:p>
          <a:p>
            <a:pPr algn="l">
              <a:lnSpc>
                <a:spcPts val="614"/>
              </a:lnSpc>
            </a:pPr>
            <a:endParaRPr lang="en-US" sz="2251" b="1" u="sng" spc="63">
              <a:solidFill>
                <a:srgbClr val="0000FF"/>
              </a:solidFill>
              <a:latin typeface="Greycliff Bold"/>
              <a:ea typeface="Greycliff Bold"/>
              <a:cs typeface="Greycliff Bold"/>
              <a:sym typeface="Greycliff Bold"/>
              <a:hlinkClick r:id="rId2" tooltip="https://endoverdosewayne.org">
                <a:extLst>
                  <a:ext uri="{A12FA001-AC4F-418D-AE19-62706E023703}">
                    <ahyp:hlinkClr xmlns:ahyp="http://schemas.microsoft.com/office/drawing/2018/hyperlinkcolor" val="tx"/>
                  </a:ext>
                </a:extLst>
              </a:hlinkClick>
            </a:endParaRPr>
          </a:p>
          <a:p>
            <a:pPr algn="l">
              <a:lnSpc>
                <a:spcPts val="5446"/>
              </a:lnSpc>
            </a:pPr>
            <a:endParaRPr lang="en-US" sz="2251" b="1" u="sng" spc="63">
              <a:solidFill>
                <a:srgbClr val="0000FF"/>
              </a:solidFill>
              <a:latin typeface="Greycliff Bold"/>
              <a:ea typeface="Greycliff Bold"/>
              <a:cs typeface="Greycliff Bold"/>
              <a:sym typeface="Greycliff Bold"/>
              <a:hlinkClick r:id="rId2" tooltip="https://endoverdosewayne.org">
                <a:extLst>
                  <a:ext uri="{A12FA001-AC4F-418D-AE19-62706E023703}">
                    <ahyp:hlinkClr xmlns:ahyp="http://schemas.microsoft.com/office/drawing/2018/hyperlinkcolor" val="tx"/>
                  </a:ext>
                </a:extLst>
              </a:hlinkClick>
            </a:endParaRPr>
          </a:p>
          <a:p>
            <a:pPr algn="l">
              <a:lnSpc>
                <a:spcPts val="5336"/>
              </a:lnSpc>
            </a:pPr>
            <a:endParaRPr lang="en-US" sz="2251" b="1" u="sng" spc="63">
              <a:solidFill>
                <a:srgbClr val="0000FF"/>
              </a:solidFill>
              <a:latin typeface="Greycliff Bold"/>
              <a:ea typeface="Greycliff Bold"/>
              <a:cs typeface="Greycliff Bold"/>
              <a:sym typeface="Greycliff Bold"/>
              <a:hlinkClick r:id="rId2" tooltip="https://endoverdosewayne.org">
                <a:extLst>
                  <a:ext uri="{A12FA001-AC4F-418D-AE19-62706E023703}">
                    <ahyp:hlinkClr xmlns:ahyp="http://schemas.microsoft.com/office/drawing/2018/hyperlinkcolor" val="tx"/>
                  </a:ext>
                </a:extLst>
              </a:hlinkClick>
            </a:endParaRPr>
          </a:p>
          <a:p>
            <a:pPr algn="l">
              <a:lnSpc>
                <a:spcPts val="2146"/>
              </a:lnSpc>
            </a:pPr>
            <a:endParaRPr lang="en-US" sz="2251" b="1" u="sng" spc="63">
              <a:solidFill>
                <a:srgbClr val="0000FF"/>
              </a:solidFill>
              <a:latin typeface="Greycliff Bold"/>
              <a:ea typeface="Greycliff Bold"/>
              <a:cs typeface="Greycliff Bold"/>
              <a:sym typeface="Greycliff Bold"/>
              <a:hlinkClick r:id="rId2" tooltip="https://endoverdosewayne.org">
                <a:extLst>
                  <a:ext uri="{A12FA001-AC4F-418D-AE19-62706E023703}">
                    <ahyp:hlinkClr xmlns:ahyp="http://schemas.microsoft.com/office/drawing/2018/hyperlinkcolor" val="tx"/>
                  </a:ext>
                </a:extLst>
              </a:hlinkClick>
            </a:endParaRPr>
          </a:p>
          <a:p>
            <a:pPr algn="l">
              <a:lnSpc>
                <a:spcPts val="2146"/>
              </a:lnSpc>
            </a:pPr>
            <a:endParaRPr lang="en-US" sz="2251" b="1" u="sng" spc="63">
              <a:solidFill>
                <a:srgbClr val="0000FF"/>
              </a:solidFill>
              <a:latin typeface="Greycliff Bold"/>
              <a:ea typeface="Greycliff Bold"/>
              <a:cs typeface="Greycliff Bold"/>
              <a:sym typeface="Greycliff Bold"/>
              <a:hlinkClick r:id="rId2" tooltip="https://endoverdosewayne.org">
                <a:extLst>
                  <a:ext uri="{A12FA001-AC4F-418D-AE19-62706E023703}">
                    <ahyp:hlinkClr xmlns:ahyp="http://schemas.microsoft.com/office/drawing/2018/hyperlinkcolor" val="tx"/>
                  </a:ext>
                </a:extLst>
              </a:hlinkClick>
            </a:endParaRPr>
          </a:p>
          <a:p>
            <a:pPr algn="ctr">
              <a:lnSpc>
                <a:spcPts val="4346"/>
              </a:lnSpc>
            </a:pPr>
            <a:endParaRPr lang="en-US" sz="2251" b="1" u="sng" spc="63">
              <a:solidFill>
                <a:srgbClr val="0000FF"/>
              </a:solidFill>
              <a:latin typeface="Greycliff Bold"/>
              <a:ea typeface="Greycliff Bold"/>
              <a:cs typeface="Greycliff Bold"/>
              <a:sym typeface="Greycliff Bold"/>
              <a:hlinkClick r:id="rId2" tooltip="https://endoverdosewayne.org">
                <a:extLst>
                  <a:ext uri="{A12FA001-AC4F-418D-AE19-62706E023703}">
                    <ahyp:hlinkClr xmlns:ahyp="http://schemas.microsoft.com/office/drawing/2018/hyperlinkcolor" val="tx"/>
                  </a:ext>
                </a:extLst>
              </a:hlinkClick>
            </a:endParaRPr>
          </a:p>
        </p:txBody>
      </p:sp>
      <p:pic>
        <p:nvPicPr>
          <p:cNvPr id="7" name="Picture 6" descr="A map with location pins&#10;&#10;AI-generated content may be incorrect.">
            <a:extLst>
              <a:ext uri="{FF2B5EF4-FFF2-40B4-BE49-F238E27FC236}">
                <a16:creationId xmlns:a16="http://schemas.microsoft.com/office/drawing/2014/main" id="{81075E5E-2E04-C05E-CDBE-97B30A22E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450" y="2925436"/>
            <a:ext cx="10135141" cy="579946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F2147"/>
        </a:solidFill>
        <a:effectLst/>
      </p:bgPr>
    </p:bg>
    <p:spTree>
      <p:nvGrpSpPr>
        <p:cNvPr id="1" name=""/>
        <p:cNvGrpSpPr/>
        <p:nvPr/>
      </p:nvGrpSpPr>
      <p:grpSpPr>
        <a:xfrm>
          <a:off x="0" y="0"/>
          <a:ext cx="0" cy="0"/>
          <a:chOff x="0" y="0"/>
          <a:chExt cx="0" cy="0"/>
        </a:xfrm>
      </p:grpSpPr>
      <p:sp>
        <p:nvSpPr>
          <p:cNvPr id="2" name="TextBox 2"/>
          <p:cNvSpPr txBox="1"/>
          <p:nvPr/>
        </p:nvSpPr>
        <p:spPr>
          <a:xfrm>
            <a:off x="1028700" y="722636"/>
            <a:ext cx="16085282" cy="9339446"/>
          </a:xfrm>
          <a:prstGeom prst="rect">
            <a:avLst/>
          </a:prstGeom>
        </p:spPr>
        <p:txBody>
          <a:bodyPr lIns="0" tIns="0" rIns="0" bIns="0" rtlCol="0" anchor="t">
            <a:spAutoFit/>
          </a:bodyPr>
          <a:lstStyle/>
          <a:p>
            <a:pPr algn="l">
              <a:lnSpc>
                <a:spcPts val="6090"/>
              </a:lnSpc>
            </a:pPr>
            <a:r>
              <a:rPr lang="en-US" sz="4950" spc="376" dirty="0">
                <a:solidFill>
                  <a:srgbClr val="E9F9FF"/>
                </a:solidFill>
                <a:latin typeface="Greycliff"/>
                <a:ea typeface="Greycliff"/>
                <a:cs typeface="Greycliff"/>
                <a:sym typeface="Greycliff"/>
              </a:rPr>
              <a:t>WELL WAYNE STATIONS</a:t>
            </a:r>
            <a:r>
              <a:rPr lang="en-US" sz="4950" b="1" spc="376" dirty="0">
                <a:solidFill>
                  <a:srgbClr val="E9F9FF"/>
                </a:solidFill>
                <a:latin typeface="Greycliff Bold"/>
                <a:ea typeface="Greycliff Bold"/>
                <a:cs typeface="Greycliff Bold"/>
                <a:sym typeface="Greycliff Bold"/>
              </a:rPr>
              <a:t> SUPPLIES DEPLOYMENT</a:t>
            </a:r>
            <a:r>
              <a:rPr lang="en-US" sz="4950" spc="376" dirty="0">
                <a:solidFill>
                  <a:srgbClr val="E9F9FF"/>
                </a:solidFill>
                <a:latin typeface="Greycliff"/>
                <a:ea typeface="Greycliff"/>
                <a:cs typeface="Greycliff"/>
                <a:sym typeface="Greycliff"/>
              </a:rPr>
              <a:t> </a:t>
            </a:r>
          </a:p>
          <a:p>
            <a:pPr>
              <a:lnSpc>
                <a:spcPts val="2645"/>
              </a:lnSpc>
            </a:pPr>
            <a:r>
              <a:rPr lang="en-US" sz="2150" spc="163" dirty="0">
                <a:solidFill>
                  <a:srgbClr val="E9F9FF"/>
                </a:solidFill>
                <a:latin typeface="Greycliff"/>
                <a:ea typeface="Greycliff"/>
                <a:cs typeface="Greycliff"/>
                <a:sym typeface="Greycliff"/>
              </a:rPr>
              <a:t>Supplies deployed September 1, 2024 – October 13, 2025</a:t>
            </a:r>
            <a:endParaRPr lang="en-US" sz="2150" spc="163" dirty="0">
              <a:solidFill>
                <a:srgbClr val="E9F9FF"/>
              </a:solidFill>
              <a:latin typeface="Greycliff"/>
              <a:ea typeface="Greycliff"/>
              <a:cs typeface="Greycliff"/>
            </a:endParaRPr>
          </a:p>
          <a:p>
            <a:pPr algn="l">
              <a:lnSpc>
                <a:spcPts val="185"/>
              </a:lnSpc>
            </a:pPr>
            <a:endParaRPr lang="en-US" sz="2151" spc="163">
              <a:solidFill>
                <a:srgbClr val="E9F9FF"/>
              </a:solidFill>
              <a:latin typeface="Greycliff"/>
              <a:ea typeface="Greycliff"/>
              <a:cs typeface="Greycliff"/>
              <a:sym typeface="Greycliff"/>
            </a:endParaRPr>
          </a:p>
          <a:p>
            <a:pPr algn="l">
              <a:lnSpc>
                <a:spcPts val="1968"/>
              </a:lnSpc>
            </a:pPr>
            <a:r>
              <a:rPr lang="en-US" sz="1600" spc="121" dirty="0">
                <a:solidFill>
                  <a:srgbClr val="E9F9FF"/>
                </a:solidFill>
                <a:latin typeface="Greycliff"/>
                <a:ea typeface="Greycliff"/>
                <a:cs typeface="Greycliff"/>
                <a:sym typeface="Greycliff"/>
              </a:rPr>
              <a:t>     </a:t>
            </a:r>
            <a:endParaRPr lang="en-US" sz="1600" spc="121" dirty="0">
              <a:solidFill>
                <a:srgbClr val="E9F9FF"/>
              </a:solidFill>
              <a:latin typeface="Greycliff"/>
              <a:ea typeface="Greycliff"/>
              <a:cs typeface="Greycliff"/>
            </a:endParaRPr>
          </a:p>
          <a:p>
            <a:pPr algn="l">
              <a:lnSpc>
                <a:spcPts val="1760"/>
              </a:lnSpc>
            </a:pPr>
            <a:endParaRPr lang="en-US" sz="1600" spc="121">
              <a:solidFill>
                <a:srgbClr val="E9F9FF"/>
              </a:solidFill>
              <a:latin typeface="Greycliff"/>
              <a:ea typeface="Greycliff"/>
              <a:cs typeface="Greycliff"/>
              <a:sym typeface="Greycliff"/>
            </a:endParaRPr>
          </a:p>
          <a:p>
            <a:pPr algn="l">
              <a:lnSpc>
                <a:spcPts val="4840"/>
              </a:lnSpc>
            </a:pPr>
            <a:r>
              <a:rPr lang="en-US" sz="4400" b="1" dirty="0">
                <a:solidFill>
                  <a:srgbClr val="42CFD5"/>
                </a:solidFill>
                <a:latin typeface="Greycliff Bold"/>
                <a:ea typeface="Greycliff Bold"/>
                <a:cs typeface="Greycliff Bold"/>
                <a:sym typeface="Greycliff Bold"/>
              </a:rPr>
              <a:t>Naloxone (Narcan): 20307 naloxone kits</a:t>
            </a:r>
            <a:endParaRPr lang="en-US" sz="4400" b="1">
              <a:solidFill>
                <a:srgbClr val="42CFD5"/>
              </a:solidFill>
              <a:latin typeface="Greycliff Bold"/>
              <a:ea typeface="Greycliff Bold"/>
              <a:cs typeface="Greycliff Bold"/>
            </a:endParaRPr>
          </a:p>
          <a:p>
            <a:pPr algn="l">
              <a:lnSpc>
                <a:spcPts val="3190"/>
              </a:lnSpc>
            </a:pPr>
            <a:r>
              <a:rPr lang="en-US" sz="2900" dirty="0">
                <a:solidFill>
                  <a:srgbClr val="42CFD5"/>
                </a:solidFill>
                <a:latin typeface="Greycliff"/>
                <a:ea typeface="Greycliff"/>
                <a:cs typeface="Greycliff"/>
                <a:sym typeface="Greycliff"/>
              </a:rPr>
              <a:t>40614 doses</a:t>
            </a:r>
            <a:endParaRPr lang="en-US" sz="2900">
              <a:solidFill>
                <a:srgbClr val="42CFD5"/>
              </a:solidFill>
              <a:latin typeface="Greycliff"/>
              <a:ea typeface="Greycliff"/>
              <a:cs typeface="Greycliff"/>
            </a:endParaRPr>
          </a:p>
          <a:p>
            <a:pPr algn="l">
              <a:lnSpc>
                <a:spcPts val="3190"/>
              </a:lnSpc>
            </a:pPr>
            <a:endParaRPr lang="en-US" sz="2900">
              <a:solidFill>
                <a:srgbClr val="42CFD5"/>
              </a:solidFill>
              <a:latin typeface="Greycliff"/>
              <a:ea typeface="Greycliff"/>
              <a:cs typeface="Greycliff"/>
              <a:sym typeface="Greycliff"/>
            </a:endParaRPr>
          </a:p>
          <a:p>
            <a:pPr algn="l">
              <a:lnSpc>
                <a:spcPts val="4840"/>
              </a:lnSpc>
            </a:pPr>
            <a:r>
              <a:rPr lang="en-US" sz="4400" b="1" dirty="0">
                <a:solidFill>
                  <a:srgbClr val="42CFD5"/>
                </a:solidFill>
                <a:latin typeface="Greycliff Bold"/>
                <a:ea typeface="Greycliff Bold"/>
                <a:cs typeface="Greycliff Bold"/>
                <a:sym typeface="Greycliff Bold"/>
              </a:rPr>
              <a:t>Fentanyl Test Strips: 7097 FTS kits</a:t>
            </a:r>
            <a:endParaRPr lang="en-US" sz="4400" b="1">
              <a:solidFill>
                <a:srgbClr val="42CFD5"/>
              </a:solidFill>
              <a:latin typeface="Greycliff Bold"/>
              <a:ea typeface="Greycliff Bold"/>
              <a:cs typeface="Greycliff Bold"/>
            </a:endParaRPr>
          </a:p>
          <a:p>
            <a:pPr algn="l">
              <a:lnSpc>
                <a:spcPts val="3190"/>
              </a:lnSpc>
            </a:pPr>
            <a:r>
              <a:rPr lang="en-US" sz="2900" dirty="0">
                <a:solidFill>
                  <a:srgbClr val="42CFD5"/>
                </a:solidFill>
                <a:latin typeface="Greycliff"/>
                <a:ea typeface="Greycliff"/>
                <a:cs typeface="Greycliff"/>
                <a:sym typeface="Greycliff"/>
              </a:rPr>
              <a:t>35485 fentanyl test strips</a:t>
            </a:r>
            <a:endParaRPr lang="en-US" sz="2900">
              <a:solidFill>
                <a:srgbClr val="42CFD5"/>
              </a:solidFill>
              <a:latin typeface="Greycliff"/>
              <a:ea typeface="Greycliff"/>
              <a:cs typeface="Greycliff"/>
            </a:endParaRPr>
          </a:p>
          <a:p>
            <a:pPr algn="l">
              <a:lnSpc>
                <a:spcPts val="4070"/>
              </a:lnSpc>
            </a:pPr>
            <a:endParaRPr lang="en-US" sz="2900">
              <a:solidFill>
                <a:srgbClr val="42CFD5"/>
              </a:solidFill>
              <a:latin typeface="Greycliff"/>
              <a:ea typeface="Greycliff"/>
              <a:cs typeface="Greycliff"/>
              <a:sym typeface="Greycliff"/>
            </a:endParaRPr>
          </a:p>
          <a:p>
            <a:pPr algn="l">
              <a:lnSpc>
                <a:spcPts val="4840"/>
              </a:lnSpc>
            </a:pPr>
            <a:r>
              <a:rPr lang="en-US" sz="4400" b="1" dirty="0">
                <a:solidFill>
                  <a:srgbClr val="42CFD5"/>
                </a:solidFill>
                <a:latin typeface="Greycliff Bold"/>
                <a:ea typeface="Greycliff Bold"/>
                <a:cs typeface="Greycliff Bold"/>
                <a:sym typeface="Greycliff Bold"/>
              </a:rPr>
              <a:t>Xylazine Test Strips: 4551 XTS kits</a:t>
            </a:r>
            <a:endParaRPr lang="en-US" sz="4400" b="1">
              <a:solidFill>
                <a:srgbClr val="42CFD5"/>
              </a:solidFill>
              <a:latin typeface="Greycliff Bold"/>
              <a:ea typeface="Greycliff Bold"/>
              <a:cs typeface="Greycliff Bold"/>
            </a:endParaRPr>
          </a:p>
          <a:p>
            <a:pPr algn="l">
              <a:lnSpc>
                <a:spcPts val="3246"/>
              </a:lnSpc>
            </a:pPr>
            <a:r>
              <a:rPr lang="en-US" sz="2950" dirty="0">
                <a:solidFill>
                  <a:srgbClr val="42CFD5"/>
                </a:solidFill>
                <a:latin typeface="Greycliff"/>
                <a:ea typeface="Greycliff"/>
                <a:cs typeface="Greycliff"/>
                <a:sym typeface="Greycliff"/>
              </a:rPr>
              <a:t>22755 xylazine test strips</a:t>
            </a:r>
            <a:endParaRPr lang="en-US" sz="2950" dirty="0">
              <a:solidFill>
                <a:srgbClr val="42CFD5"/>
              </a:solidFill>
              <a:latin typeface="Greycliff"/>
              <a:ea typeface="Greycliff"/>
              <a:cs typeface="Greycliff"/>
            </a:endParaRPr>
          </a:p>
          <a:p>
            <a:pPr algn="l">
              <a:lnSpc>
                <a:spcPts val="4346"/>
              </a:lnSpc>
            </a:pPr>
            <a:endParaRPr lang="en-US" sz="2951">
              <a:solidFill>
                <a:srgbClr val="42CFD5"/>
              </a:solidFill>
              <a:latin typeface="Greycliff"/>
              <a:ea typeface="Greycliff"/>
              <a:cs typeface="Greycliff"/>
              <a:sym typeface="Greycliff"/>
            </a:endParaRPr>
          </a:p>
          <a:p>
            <a:pPr algn="l">
              <a:lnSpc>
                <a:spcPts val="4346"/>
              </a:lnSpc>
            </a:pPr>
            <a:r>
              <a:rPr lang="en-US" sz="3950" b="1" spc="300" dirty="0">
                <a:solidFill>
                  <a:srgbClr val="E9F9FF"/>
                </a:solidFill>
                <a:latin typeface="Greycliff Bold"/>
                <a:ea typeface="Greycliff Bold"/>
                <a:cs typeface="Greycliff Bold"/>
                <a:sym typeface="Greycliff Bold"/>
              </a:rPr>
              <a:t>SEPTEMBER 2025 </a:t>
            </a:r>
            <a:r>
              <a:rPr lang="en-US" sz="3950" spc="300" dirty="0">
                <a:solidFill>
                  <a:srgbClr val="E9F9FF"/>
                </a:solidFill>
                <a:latin typeface="Greycliff"/>
                <a:ea typeface="Greycliff"/>
                <a:cs typeface="Greycliff"/>
                <a:sym typeface="Greycliff"/>
              </a:rPr>
              <a:t>SUPPLIES DEPLOYMENT</a:t>
            </a:r>
            <a:endParaRPr lang="en-US" sz="3950" spc="300" dirty="0">
              <a:solidFill>
                <a:srgbClr val="E9F9FF"/>
              </a:solidFill>
              <a:latin typeface="Greycliff"/>
              <a:ea typeface="Greycliff"/>
              <a:cs typeface="Greycliff"/>
            </a:endParaRPr>
          </a:p>
          <a:p>
            <a:pPr algn="l">
              <a:lnSpc>
                <a:spcPts val="4346"/>
              </a:lnSpc>
            </a:pPr>
            <a:r>
              <a:rPr lang="en-US" sz="3950" dirty="0">
                <a:solidFill>
                  <a:srgbClr val="42CFD5"/>
                </a:solidFill>
                <a:latin typeface="Greycliff"/>
                <a:ea typeface="Greycliff"/>
                <a:cs typeface="Greycliff"/>
                <a:sym typeface="Greycliff"/>
              </a:rPr>
              <a:t>1074 naloxone kits </a:t>
            </a:r>
            <a:endParaRPr lang="en-US" sz="3950" dirty="0">
              <a:solidFill>
                <a:srgbClr val="42CFD5"/>
              </a:solidFill>
              <a:latin typeface="Greycliff"/>
              <a:ea typeface="Greycliff"/>
              <a:cs typeface="Greycliff"/>
            </a:endParaRPr>
          </a:p>
          <a:p>
            <a:pPr algn="l">
              <a:lnSpc>
                <a:spcPts val="4346"/>
              </a:lnSpc>
            </a:pPr>
            <a:r>
              <a:rPr lang="en-US" sz="3950" dirty="0">
                <a:solidFill>
                  <a:srgbClr val="42CFD5"/>
                </a:solidFill>
                <a:latin typeface="Greycliff"/>
                <a:ea typeface="Greycliff"/>
                <a:cs typeface="Greycliff"/>
                <a:sym typeface="Greycliff"/>
              </a:rPr>
              <a:t>212 fentanyl test strip kits </a:t>
            </a:r>
            <a:endParaRPr lang="en-US" sz="3950" dirty="0">
              <a:solidFill>
                <a:srgbClr val="42CFD5"/>
              </a:solidFill>
              <a:latin typeface="Greycliff"/>
              <a:ea typeface="Greycliff"/>
              <a:cs typeface="Greycliff"/>
            </a:endParaRPr>
          </a:p>
          <a:p>
            <a:pPr algn="l">
              <a:lnSpc>
                <a:spcPts val="4346"/>
              </a:lnSpc>
            </a:pPr>
            <a:r>
              <a:rPr lang="en-US" sz="3950" dirty="0">
                <a:solidFill>
                  <a:srgbClr val="42CFD5"/>
                </a:solidFill>
                <a:latin typeface="Greycliff"/>
                <a:ea typeface="Greycliff"/>
                <a:cs typeface="Greycliff"/>
                <a:sym typeface="Greycliff"/>
              </a:rPr>
              <a:t>248 xylazine test strip kits </a:t>
            </a:r>
            <a:endParaRPr lang="en-US" sz="3950" dirty="0">
              <a:solidFill>
                <a:srgbClr val="42CFD5"/>
              </a:solidFill>
              <a:latin typeface="Greycliff"/>
              <a:ea typeface="Greycliff"/>
              <a:cs typeface="Greycliff"/>
            </a:endParaRPr>
          </a:p>
          <a:p>
            <a:pPr algn="l">
              <a:lnSpc>
                <a:spcPts val="3246"/>
              </a:lnSpc>
            </a:pPr>
            <a:endParaRPr lang="en-US" sz="3951">
              <a:solidFill>
                <a:srgbClr val="42CFD5"/>
              </a:solidFill>
              <a:latin typeface="Greycliff"/>
              <a:ea typeface="Greycliff"/>
              <a:cs typeface="Greycliff"/>
              <a:sym typeface="Greycliff"/>
            </a:endParaRPr>
          </a:p>
          <a:p>
            <a:pPr algn="ctr">
              <a:lnSpc>
                <a:spcPts val="4346"/>
              </a:lnSpc>
            </a:pPr>
            <a:endParaRPr lang="en-US" sz="3951">
              <a:solidFill>
                <a:srgbClr val="42CFD5"/>
              </a:solidFill>
              <a:latin typeface="Greycliff"/>
              <a:ea typeface="Greycliff"/>
              <a:cs typeface="Greycliff"/>
              <a:sym typeface="Greycliff"/>
            </a:endParaRPr>
          </a:p>
        </p:txBody>
      </p:sp>
      <p:sp>
        <p:nvSpPr>
          <p:cNvPr id="3" name="Freeform 3"/>
          <p:cNvSpPr/>
          <p:nvPr/>
        </p:nvSpPr>
        <p:spPr>
          <a:xfrm>
            <a:off x="11789242" y="2050865"/>
            <a:ext cx="6387302" cy="3351019"/>
          </a:xfrm>
          <a:custGeom>
            <a:avLst/>
            <a:gdLst/>
            <a:ahLst/>
            <a:cxnLst/>
            <a:rect l="l" t="t" r="r" b="b"/>
            <a:pathLst>
              <a:path w="6387302" h="3351019">
                <a:moveTo>
                  <a:pt x="0" y="0"/>
                </a:moveTo>
                <a:lnTo>
                  <a:pt x="6387302" y="0"/>
                </a:lnTo>
                <a:lnTo>
                  <a:pt x="6387302" y="3351019"/>
                </a:lnTo>
                <a:lnTo>
                  <a:pt x="0" y="3351019"/>
                </a:lnTo>
                <a:lnTo>
                  <a:pt x="0" y="0"/>
                </a:lnTo>
                <a:close/>
              </a:path>
            </a:pathLst>
          </a:custGeom>
          <a:blipFill>
            <a:blip r:embed="rId2"/>
            <a:stretch>
              <a:fillRect/>
            </a:stretch>
          </a:blipFill>
        </p:spPr>
        <p:txBody>
          <a:bodyPr/>
          <a:lstStyle/>
          <a:p>
            <a:endParaRPr lang="en-US"/>
          </a:p>
        </p:txBody>
      </p:sp>
      <p:sp>
        <p:nvSpPr>
          <p:cNvPr id="4" name="Freeform 4"/>
          <p:cNvSpPr/>
          <p:nvPr/>
        </p:nvSpPr>
        <p:spPr>
          <a:xfrm>
            <a:off x="12894661" y="4893661"/>
            <a:ext cx="4364639" cy="4364639"/>
          </a:xfrm>
          <a:custGeom>
            <a:avLst/>
            <a:gdLst/>
            <a:ahLst/>
            <a:cxnLst/>
            <a:rect l="l" t="t" r="r" b="b"/>
            <a:pathLst>
              <a:path w="4364639" h="4364639">
                <a:moveTo>
                  <a:pt x="0" y="0"/>
                </a:moveTo>
                <a:lnTo>
                  <a:pt x="4364639" y="0"/>
                </a:lnTo>
                <a:lnTo>
                  <a:pt x="4364639" y="4364639"/>
                </a:lnTo>
                <a:lnTo>
                  <a:pt x="0" y="4364639"/>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F2147"/>
        </a:solidFill>
        <a:effectLst/>
      </p:bgPr>
    </p:bg>
    <p:spTree>
      <p:nvGrpSpPr>
        <p:cNvPr id="1" name=""/>
        <p:cNvGrpSpPr/>
        <p:nvPr/>
      </p:nvGrpSpPr>
      <p:grpSpPr>
        <a:xfrm>
          <a:off x="0" y="0"/>
          <a:ext cx="0" cy="0"/>
          <a:chOff x="0" y="0"/>
          <a:chExt cx="0" cy="0"/>
        </a:xfrm>
      </p:grpSpPr>
      <p:sp>
        <p:nvSpPr>
          <p:cNvPr id="2" name="Freeform 2"/>
          <p:cNvSpPr/>
          <p:nvPr/>
        </p:nvSpPr>
        <p:spPr>
          <a:xfrm>
            <a:off x="-626315" y="0"/>
            <a:ext cx="18914315" cy="10287000"/>
          </a:xfrm>
          <a:custGeom>
            <a:avLst/>
            <a:gdLst/>
            <a:ahLst/>
            <a:cxnLst/>
            <a:rect l="l" t="t" r="r" b="b"/>
            <a:pathLst>
              <a:path w="18914315" h="10287000">
                <a:moveTo>
                  <a:pt x="0" y="0"/>
                </a:moveTo>
                <a:lnTo>
                  <a:pt x="18914315" y="0"/>
                </a:lnTo>
                <a:lnTo>
                  <a:pt x="18914315" y="10287000"/>
                </a:lnTo>
                <a:lnTo>
                  <a:pt x="0" y="10287000"/>
                </a:lnTo>
                <a:lnTo>
                  <a:pt x="0" y="0"/>
                </a:lnTo>
                <a:close/>
              </a:path>
            </a:pathLst>
          </a:custGeom>
          <a:blipFill>
            <a:blip r:embed="rId2"/>
            <a:stretch>
              <a:fillRect l="-1921" r="-1921"/>
            </a:stretch>
          </a:blipFill>
        </p:spPr>
        <p:txBody>
          <a:bodyPr/>
          <a:lstStyle/>
          <a:p>
            <a:endParaRPr lang="en-US"/>
          </a:p>
        </p:txBody>
      </p:sp>
      <p:sp>
        <p:nvSpPr>
          <p:cNvPr id="3" name="TextBox 3"/>
          <p:cNvSpPr txBox="1"/>
          <p:nvPr/>
        </p:nvSpPr>
        <p:spPr>
          <a:xfrm>
            <a:off x="1450456" y="1323975"/>
            <a:ext cx="7380387" cy="2648013"/>
          </a:xfrm>
          <a:prstGeom prst="rect">
            <a:avLst/>
          </a:prstGeom>
        </p:spPr>
        <p:txBody>
          <a:bodyPr lIns="0" tIns="0" rIns="0" bIns="0" rtlCol="0" anchor="t">
            <a:spAutoFit/>
          </a:bodyPr>
          <a:lstStyle/>
          <a:p>
            <a:pPr algn="l">
              <a:lnSpc>
                <a:spcPts val="11779"/>
              </a:lnSpc>
            </a:pPr>
            <a:r>
              <a:rPr lang="en-US" sz="12399" b="1">
                <a:solidFill>
                  <a:srgbClr val="000000"/>
                </a:solidFill>
                <a:latin typeface="Greycliff Bold"/>
                <a:ea typeface="Greycliff Bold"/>
                <a:cs typeface="Greycliff Bold"/>
                <a:sym typeface="Greycliff Bold"/>
              </a:rPr>
              <a:t>SUPPORT </a:t>
            </a:r>
          </a:p>
          <a:p>
            <a:pPr algn="l">
              <a:lnSpc>
                <a:spcPts val="8740"/>
              </a:lnSpc>
            </a:pPr>
            <a:r>
              <a:rPr lang="en-US" sz="9200">
                <a:solidFill>
                  <a:srgbClr val="000000"/>
                </a:solidFill>
                <a:latin typeface="Greycliff"/>
                <a:ea typeface="Greycliff"/>
                <a:cs typeface="Greycliff"/>
                <a:sym typeface="Greycliff"/>
              </a:rPr>
              <a:t>NOT STIGMA</a:t>
            </a:r>
          </a:p>
        </p:txBody>
      </p:sp>
      <p:sp>
        <p:nvSpPr>
          <p:cNvPr id="4" name="TextBox 4"/>
          <p:cNvSpPr txBox="1"/>
          <p:nvPr/>
        </p:nvSpPr>
        <p:spPr>
          <a:xfrm>
            <a:off x="1450456" y="4010088"/>
            <a:ext cx="8226944" cy="3774623"/>
          </a:xfrm>
          <a:prstGeom prst="rect">
            <a:avLst/>
          </a:prstGeom>
        </p:spPr>
        <p:txBody>
          <a:bodyPr wrap="square" lIns="0" tIns="0" rIns="0" bIns="0" rtlCol="0" anchor="t">
            <a:spAutoFit/>
          </a:bodyPr>
          <a:lstStyle/>
          <a:p>
            <a:pPr algn="l">
              <a:lnSpc>
                <a:spcPts val="5040"/>
              </a:lnSpc>
            </a:pPr>
            <a:r>
              <a:rPr lang="en-US" sz="3600" b="1">
                <a:solidFill>
                  <a:srgbClr val="000000"/>
                </a:solidFill>
                <a:latin typeface="Greycliff Bold"/>
                <a:ea typeface="Greycliff Bold"/>
                <a:cs typeface="Greycliff Bold"/>
                <a:sym typeface="Greycliff Bold"/>
              </a:rPr>
              <a:t>Anyone can experience stigma, and it can make getting help harder. People who experience substance use and mental health conditions as well as people who use drugs need support and access to care. </a:t>
            </a:r>
          </a:p>
        </p:txBody>
      </p:sp>
      <p:sp>
        <p:nvSpPr>
          <p:cNvPr id="5" name="TextBox 5"/>
          <p:cNvSpPr txBox="1"/>
          <p:nvPr/>
        </p:nvSpPr>
        <p:spPr>
          <a:xfrm>
            <a:off x="1450456" y="9437234"/>
            <a:ext cx="8935733" cy="269901"/>
          </a:xfrm>
          <a:prstGeom prst="rect">
            <a:avLst/>
          </a:prstGeom>
        </p:spPr>
        <p:txBody>
          <a:bodyPr lIns="0" tIns="0" rIns="0" bIns="0" rtlCol="0" anchor="t">
            <a:spAutoFit/>
          </a:bodyPr>
          <a:lstStyle/>
          <a:p>
            <a:pPr algn="l">
              <a:lnSpc>
                <a:spcPts val="1120"/>
              </a:lnSpc>
              <a:spcBef>
                <a:spcPct val="0"/>
              </a:spcBef>
            </a:pPr>
            <a:endParaRPr/>
          </a:p>
          <a:p>
            <a:pPr algn="l">
              <a:lnSpc>
                <a:spcPts val="1120"/>
              </a:lnSpc>
              <a:spcBef>
                <a:spcPct val="0"/>
              </a:spcBef>
            </a:pPr>
            <a:r>
              <a:rPr lang="en-US" sz="800">
                <a:solidFill>
                  <a:srgbClr val="000000"/>
                </a:solidFill>
                <a:latin typeface="Greycliff"/>
                <a:ea typeface="Greycliff"/>
                <a:cs typeface="Greycliff"/>
                <a:sym typeface="Greycliff"/>
              </a:rPr>
              <a:t>Source: https://publichealth.jhu.edu/2022/what-is-harm-reduction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AE88"/>
        </a:solidFill>
        <a:effectLst/>
      </p:bgPr>
    </p:bg>
    <p:spTree>
      <p:nvGrpSpPr>
        <p:cNvPr id="1" name="">
          <a:extLst>
            <a:ext uri="{FF2B5EF4-FFF2-40B4-BE49-F238E27FC236}">
              <a16:creationId xmlns:a16="http://schemas.microsoft.com/office/drawing/2014/main" id="{D6A94D72-B510-5B89-0F0D-D02B0BAE9D4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1BA9E48-2A2F-1295-ACE7-D15C7AEDD35D}"/>
              </a:ext>
            </a:extLst>
          </p:cNvPr>
          <p:cNvSpPr txBox="1"/>
          <p:nvPr/>
        </p:nvSpPr>
        <p:spPr>
          <a:xfrm>
            <a:off x="1284539" y="838200"/>
            <a:ext cx="15432427" cy="10017742"/>
          </a:xfrm>
          <a:prstGeom prst="rect">
            <a:avLst/>
          </a:prstGeom>
        </p:spPr>
        <p:txBody>
          <a:bodyPr lIns="0" tIns="0" rIns="0" bIns="0" rtlCol="0" anchor="t">
            <a:spAutoFit/>
          </a:bodyPr>
          <a:lstStyle/>
          <a:p>
            <a:pPr algn="l">
              <a:lnSpc>
                <a:spcPts val="13019"/>
              </a:lnSpc>
            </a:pPr>
            <a:r>
              <a:rPr lang="en-US" sz="9300" b="1">
                <a:solidFill>
                  <a:srgbClr val="000000"/>
                </a:solidFill>
                <a:latin typeface="Greycliff Bold"/>
                <a:ea typeface="Greycliff Bold"/>
                <a:cs typeface="Greycliff Bold"/>
                <a:sym typeface="Greycliff Bold"/>
              </a:rPr>
              <a:t>IMPACTING</a:t>
            </a:r>
            <a:r>
              <a:rPr lang="en-US" sz="9300">
                <a:solidFill>
                  <a:srgbClr val="000000"/>
                </a:solidFill>
                <a:latin typeface="Greycliff"/>
                <a:ea typeface="Greycliff"/>
                <a:cs typeface="Greycliff"/>
                <a:sym typeface="Greycliff"/>
              </a:rPr>
              <a:t> STIGMA </a:t>
            </a:r>
          </a:p>
          <a:p>
            <a:pPr>
              <a:lnSpc>
                <a:spcPts val="5789"/>
              </a:lnSpc>
            </a:pPr>
            <a:endParaRPr lang="en-US" sz="6600" b="1">
              <a:solidFill>
                <a:srgbClr val="000000"/>
              </a:solidFill>
              <a:latin typeface="Greycliff" panose="020B0604020202020204" charset="0"/>
              <a:ea typeface="Greycliff Bold"/>
              <a:cs typeface="Greycliff Bold"/>
              <a:sym typeface="Greycliff Bold"/>
            </a:endParaRPr>
          </a:p>
          <a:p>
            <a:pPr>
              <a:lnSpc>
                <a:spcPts val="5789"/>
              </a:lnSpc>
            </a:pPr>
            <a:r>
              <a:rPr lang="en-US" sz="6600" b="1">
                <a:solidFill>
                  <a:srgbClr val="000000"/>
                </a:solidFill>
                <a:latin typeface="Greycliff" panose="020B0604020202020204" charset="0"/>
                <a:ea typeface="Greycliff Bold"/>
                <a:cs typeface="Greycliff Bold"/>
                <a:sym typeface="Greycliff Bold"/>
              </a:rPr>
              <a:t>More than 40% of individuals know someone who has experienced an overdose</a:t>
            </a:r>
          </a:p>
          <a:p>
            <a:pPr marL="571500" indent="-571500">
              <a:lnSpc>
                <a:spcPts val="5789"/>
              </a:lnSpc>
              <a:buFont typeface="Arial" panose="020B0604020202020204" pitchFamily="34" charset="0"/>
              <a:buChar char="•"/>
            </a:pPr>
            <a:endParaRPr lang="en-US" sz="6600" b="1">
              <a:solidFill>
                <a:srgbClr val="000000"/>
              </a:solidFill>
              <a:latin typeface="Greycliff" panose="020B0604020202020204" charset="0"/>
              <a:ea typeface="Greycliff"/>
              <a:cs typeface="Greycliff"/>
              <a:sym typeface="Greycliff Bold"/>
            </a:endParaRPr>
          </a:p>
          <a:p>
            <a:pPr>
              <a:lnSpc>
                <a:spcPts val="5789"/>
              </a:lnSpc>
            </a:pPr>
            <a:r>
              <a:rPr lang="en-US" sz="6600" b="1">
                <a:solidFill>
                  <a:srgbClr val="000000"/>
                </a:solidFill>
                <a:latin typeface="Greycliff" panose="020B0604020202020204" charset="0"/>
                <a:ea typeface="Greycliff"/>
                <a:cs typeface="Greycliff"/>
                <a:sym typeface="Greycliff Bold"/>
              </a:rPr>
              <a:t>1 in 7 individuals will experience a substance use disorder (SUD) in their lifetime</a:t>
            </a:r>
            <a:endParaRPr lang="en-US" sz="6600" b="1">
              <a:solidFill>
                <a:srgbClr val="000000"/>
              </a:solidFill>
              <a:latin typeface="Greycliff" panose="020B0604020202020204" charset="0"/>
              <a:ea typeface="Greycliff"/>
              <a:cs typeface="Greycliff"/>
              <a:sym typeface="Greycliff"/>
            </a:endParaRPr>
          </a:p>
          <a:p>
            <a:endParaRPr lang="en-US" sz="2000">
              <a:solidFill>
                <a:srgbClr val="000000"/>
              </a:solidFill>
              <a:latin typeface="Greycliff"/>
              <a:ea typeface="Greycliff"/>
              <a:cs typeface="Greycliff"/>
            </a:endParaRPr>
          </a:p>
          <a:p>
            <a:r>
              <a:rPr lang="en-US" sz="2000">
                <a:latin typeface="Greycliff"/>
                <a:ea typeface="Greycliff"/>
                <a:cs typeface="Greycliff"/>
              </a:rPr>
              <a:t>Source(s): </a:t>
            </a:r>
            <a:r>
              <a:rPr lang="en-US" sz="2000">
                <a:ea typeface="+mn-lt"/>
                <a:cs typeface="+mn-lt"/>
                <a:hlinkClick r:id="rId2">
                  <a:extLst>
                    <a:ext uri="{A12FA001-AC4F-418D-AE19-62706E023703}">
                      <ahyp:hlinkClr xmlns:ahyp="http://schemas.microsoft.com/office/drawing/2018/hyperlinkcolor" val="tx"/>
                    </a:ext>
                  </a:extLst>
                </a:hlinkClick>
              </a:rPr>
              <a:t>https://www.ncbi.nlm.nih.gov/books/NBK424857/</a:t>
            </a:r>
            <a:endParaRPr lang="en-US" sz="2000">
              <a:ea typeface="+mn-lt"/>
              <a:cs typeface="+mn-lt"/>
            </a:endParaRPr>
          </a:p>
          <a:p>
            <a:r>
              <a:rPr lang="en-US" sz="2000">
                <a:hlinkClick r:id="rId3">
                  <a:extLst>
                    <a:ext uri="{A12FA001-AC4F-418D-AE19-62706E023703}">
                      <ahyp:hlinkClr xmlns:ahyp="http://schemas.microsoft.com/office/drawing/2018/hyperlinkcolor" val="tx"/>
                    </a:ext>
                  </a:extLst>
                </a:hlinkClick>
              </a:rPr>
              <a:t>SAMHSA Releases Annual National Survey on Drug Use and Health | SAMHSA</a:t>
            </a:r>
            <a:endParaRPr lang="en-US" sz="2000">
              <a:latin typeface="Calibri"/>
              <a:ea typeface="Calibri"/>
              <a:cs typeface="Calibri"/>
            </a:endParaRPr>
          </a:p>
          <a:p>
            <a:pPr>
              <a:lnSpc>
                <a:spcPts val="13019"/>
              </a:lnSpc>
            </a:pPr>
            <a:endParaRPr lang="en-US" sz="9300">
              <a:solidFill>
                <a:srgbClr val="000000"/>
              </a:solidFill>
              <a:latin typeface="Greycliff"/>
              <a:ea typeface="Greycliff"/>
              <a:cs typeface="Greycliff"/>
            </a:endParaRPr>
          </a:p>
        </p:txBody>
      </p:sp>
      <p:sp>
        <p:nvSpPr>
          <p:cNvPr id="3" name="TextBox 3">
            <a:extLst>
              <a:ext uri="{FF2B5EF4-FFF2-40B4-BE49-F238E27FC236}">
                <a16:creationId xmlns:a16="http://schemas.microsoft.com/office/drawing/2014/main" id="{F02E3507-33AD-518C-FE8E-8BEF42CC6E55}"/>
              </a:ext>
            </a:extLst>
          </p:cNvPr>
          <p:cNvSpPr txBox="1"/>
          <p:nvPr/>
        </p:nvSpPr>
        <p:spPr>
          <a:xfrm>
            <a:off x="1284539" y="2687645"/>
            <a:ext cx="15432427" cy="1809791"/>
          </a:xfrm>
          <a:prstGeom prst="rect">
            <a:avLst/>
          </a:prstGeom>
        </p:spPr>
        <p:txBody>
          <a:bodyPr lIns="0" tIns="0" rIns="0" bIns="0" rtlCol="0" anchor="t">
            <a:spAutoFit/>
          </a:bodyPr>
          <a:lstStyle/>
          <a:p>
            <a:pPr algn="l">
              <a:lnSpc>
                <a:spcPts val="1590"/>
              </a:lnSpc>
            </a:pPr>
            <a:endParaRPr lang="en-US" sz="4135">
              <a:solidFill>
                <a:srgbClr val="000000"/>
              </a:solidFill>
              <a:latin typeface="Greycliff"/>
              <a:ea typeface="Greycliff"/>
              <a:cs typeface="Greycliff"/>
              <a:sym typeface="Greycliff"/>
            </a:endParaRPr>
          </a:p>
          <a:p>
            <a:pPr algn="l">
              <a:lnSpc>
                <a:spcPts val="3409"/>
              </a:lnSpc>
              <a:spcBef>
                <a:spcPct val="0"/>
              </a:spcBef>
            </a:pPr>
            <a:endParaRPr lang="en-US" sz="2435">
              <a:solidFill>
                <a:srgbClr val="000000"/>
              </a:solidFill>
              <a:latin typeface="Greycliff"/>
              <a:ea typeface="Greycliff"/>
              <a:cs typeface="Greycliff"/>
              <a:sym typeface="Greycliff"/>
            </a:endParaRPr>
          </a:p>
          <a:p>
            <a:pPr algn="l">
              <a:lnSpc>
                <a:spcPts val="6069"/>
              </a:lnSpc>
            </a:pPr>
            <a:endParaRPr lang="en-US" sz="2435">
              <a:solidFill>
                <a:srgbClr val="000000"/>
              </a:solidFill>
              <a:latin typeface="Greycliff"/>
              <a:ea typeface="Greycliff"/>
              <a:cs typeface="Greycliff"/>
              <a:sym typeface="Greycliff"/>
            </a:endParaRPr>
          </a:p>
          <a:p>
            <a:pPr algn="l">
              <a:lnSpc>
                <a:spcPts val="3359"/>
              </a:lnSpc>
              <a:spcBef>
                <a:spcPct val="0"/>
              </a:spcBef>
            </a:pPr>
            <a:endParaRPr lang="en-US" sz="2435">
              <a:solidFill>
                <a:srgbClr val="000000"/>
              </a:solidFill>
              <a:latin typeface="Greycliff"/>
              <a:ea typeface="Greycliff"/>
              <a:cs typeface="Greycliff"/>
              <a:sym typeface="Greycliff"/>
            </a:endParaRPr>
          </a:p>
        </p:txBody>
      </p:sp>
    </p:spTree>
    <p:extLst>
      <p:ext uri="{BB962C8B-B14F-4D97-AF65-F5344CB8AC3E}">
        <p14:creationId xmlns:p14="http://schemas.microsoft.com/office/powerpoint/2010/main" val="1696845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AE88"/>
        </a:solidFill>
        <a:effectLst/>
      </p:bgPr>
    </p:bg>
    <p:spTree>
      <p:nvGrpSpPr>
        <p:cNvPr id="1" name=""/>
        <p:cNvGrpSpPr/>
        <p:nvPr/>
      </p:nvGrpSpPr>
      <p:grpSpPr>
        <a:xfrm>
          <a:off x="0" y="0"/>
          <a:ext cx="0" cy="0"/>
          <a:chOff x="0" y="0"/>
          <a:chExt cx="0" cy="0"/>
        </a:xfrm>
      </p:grpSpPr>
      <p:sp>
        <p:nvSpPr>
          <p:cNvPr id="2" name="TextBox 2"/>
          <p:cNvSpPr txBox="1"/>
          <p:nvPr/>
        </p:nvSpPr>
        <p:spPr>
          <a:xfrm>
            <a:off x="1284539" y="838200"/>
            <a:ext cx="15432427" cy="4897606"/>
          </a:xfrm>
          <a:prstGeom prst="rect">
            <a:avLst/>
          </a:prstGeom>
        </p:spPr>
        <p:txBody>
          <a:bodyPr lIns="0" tIns="0" rIns="0" bIns="0" rtlCol="0" anchor="t">
            <a:spAutoFit/>
          </a:bodyPr>
          <a:lstStyle/>
          <a:p>
            <a:pPr algn="l">
              <a:lnSpc>
                <a:spcPts val="13019"/>
              </a:lnSpc>
            </a:pPr>
            <a:r>
              <a:rPr lang="en-US" sz="9300" b="1">
                <a:solidFill>
                  <a:srgbClr val="000000"/>
                </a:solidFill>
                <a:latin typeface="Greycliff Bold"/>
                <a:ea typeface="Greycliff Bold"/>
                <a:cs typeface="Greycliff Bold"/>
                <a:sym typeface="Greycliff Bold"/>
              </a:rPr>
              <a:t>IMPACTING</a:t>
            </a:r>
            <a:r>
              <a:rPr lang="en-US" sz="9300">
                <a:solidFill>
                  <a:srgbClr val="000000"/>
                </a:solidFill>
                <a:latin typeface="Greycliff"/>
                <a:ea typeface="Greycliff"/>
                <a:cs typeface="Greycliff"/>
                <a:sym typeface="Greycliff"/>
              </a:rPr>
              <a:t> STIGMA </a:t>
            </a:r>
          </a:p>
          <a:p>
            <a:pPr algn="l">
              <a:lnSpc>
                <a:spcPts val="13019"/>
              </a:lnSpc>
            </a:pPr>
            <a:endParaRPr lang="en-US" sz="9300">
              <a:solidFill>
                <a:srgbClr val="000000"/>
              </a:solidFill>
              <a:latin typeface="Greycliff"/>
              <a:ea typeface="Greycliff"/>
              <a:cs typeface="Greycliff"/>
              <a:sym typeface="Greycliff"/>
            </a:endParaRPr>
          </a:p>
          <a:p>
            <a:pPr algn="l">
              <a:lnSpc>
                <a:spcPts val="13019"/>
              </a:lnSpc>
            </a:pPr>
            <a:endParaRPr lang="en-US" sz="9300">
              <a:solidFill>
                <a:srgbClr val="000000"/>
              </a:solidFill>
              <a:latin typeface="Greycliff"/>
              <a:ea typeface="Greycliff"/>
              <a:cs typeface="Greycliff"/>
              <a:sym typeface="Greycliff"/>
            </a:endParaRPr>
          </a:p>
        </p:txBody>
      </p:sp>
      <p:sp>
        <p:nvSpPr>
          <p:cNvPr id="3" name="TextBox 3"/>
          <p:cNvSpPr txBox="1"/>
          <p:nvPr/>
        </p:nvSpPr>
        <p:spPr>
          <a:xfrm>
            <a:off x="1284539" y="2687645"/>
            <a:ext cx="15432427" cy="8356445"/>
          </a:xfrm>
          <a:prstGeom prst="rect">
            <a:avLst/>
          </a:prstGeom>
        </p:spPr>
        <p:txBody>
          <a:bodyPr lIns="0" tIns="0" rIns="0" bIns="0" rtlCol="0" anchor="t">
            <a:spAutoFit/>
          </a:bodyPr>
          <a:lstStyle/>
          <a:p>
            <a:pPr algn="l">
              <a:lnSpc>
                <a:spcPts val="5789"/>
              </a:lnSpc>
            </a:pPr>
            <a:r>
              <a:rPr lang="en-US" sz="4135" b="1">
                <a:solidFill>
                  <a:srgbClr val="000000"/>
                </a:solidFill>
                <a:latin typeface="Greycliff Bold"/>
                <a:ea typeface="Greycliff Bold"/>
                <a:cs typeface="Greycliff Bold"/>
                <a:sym typeface="Greycliff Bold"/>
              </a:rPr>
              <a:t>“Stigma”</a:t>
            </a:r>
            <a:r>
              <a:rPr lang="en-US" sz="4135">
                <a:solidFill>
                  <a:srgbClr val="000000"/>
                </a:solidFill>
                <a:latin typeface="Greycliff"/>
                <a:ea typeface="Greycliff"/>
                <a:cs typeface="Greycliff"/>
                <a:sym typeface="Greycliff"/>
              </a:rPr>
              <a:t> may come in many forms. It includes negative attitudes, beliefs, and stereotypes that people may hold toward  those who experience substance use disorders and/or mental health conditions, as well as people who use drugs (PWUD). </a:t>
            </a:r>
          </a:p>
          <a:p>
            <a:pPr algn="l">
              <a:lnSpc>
                <a:spcPts val="1590"/>
              </a:lnSpc>
            </a:pPr>
            <a:endParaRPr lang="en-US" sz="4135">
              <a:solidFill>
                <a:srgbClr val="000000"/>
              </a:solidFill>
              <a:latin typeface="Greycliff"/>
              <a:ea typeface="Greycliff"/>
              <a:cs typeface="Greycliff"/>
              <a:sym typeface="Greycliff"/>
            </a:endParaRPr>
          </a:p>
          <a:p>
            <a:pPr algn="l">
              <a:lnSpc>
                <a:spcPts val="5789"/>
              </a:lnSpc>
              <a:spcBef>
                <a:spcPct val="0"/>
              </a:spcBef>
            </a:pPr>
            <a:r>
              <a:rPr lang="en-US" sz="4135" b="1">
                <a:solidFill>
                  <a:srgbClr val="000000"/>
                </a:solidFill>
                <a:latin typeface="Greycliff Bold"/>
                <a:ea typeface="Greycliff Bold"/>
                <a:cs typeface="Greycliff Bold"/>
                <a:sym typeface="Greycliff Bold"/>
              </a:rPr>
              <a:t>Stigma can impact prevention and treatment</a:t>
            </a:r>
          </a:p>
          <a:p>
            <a:pPr marL="525869" lvl="1" indent="-262935" algn="l">
              <a:lnSpc>
                <a:spcPts val="3409"/>
              </a:lnSpc>
              <a:spcBef>
                <a:spcPct val="0"/>
              </a:spcBef>
              <a:buFont typeface="Arial"/>
              <a:buChar char="•"/>
            </a:pPr>
            <a:r>
              <a:rPr lang="en-US" sz="2435">
                <a:solidFill>
                  <a:srgbClr val="000000"/>
                </a:solidFill>
                <a:latin typeface="Greycliff"/>
                <a:ea typeface="Greycliff"/>
                <a:cs typeface="Greycliff"/>
                <a:sym typeface="Greycliff"/>
              </a:rPr>
              <a:t>Interactions matter: Perceptions, treatment, present and past experiences</a:t>
            </a:r>
          </a:p>
          <a:p>
            <a:pPr marL="525869" lvl="1" indent="-262935" algn="l">
              <a:lnSpc>
                <a:spcPts val="3409"/>
              </a:lnSpc>
              <a:spcBef>
                <a:spcPct val="0"/>
              </a:spcBef>
              <a:buFont typeface="Arial"/>
              <a:buChar char="•"/>
            </a:pPr>
            <a:r>
              <a:rPr lang="en-US" sz="2435">
                <a:solidFill>
                  <a:srgbClr val="000000"/>
                </a:solidFill>
                <a:latin typeface="Greycliff"/>
                <a:ea typeface="Greycliff"/>
                <a:cs typeface="Greycliff"/>
                <a:sym typeface="Greycliff"/>
              </a:rPr>
              <a:t>Trust-building or trust-breaking </a:t>
            </a:r>
          </a:p>
          <a:p>
            <a:pPr marL="525869" lvl="1" indent="-262935" algn="l">
              <a:lnSpc>
                <a:spcPts val="3409"/>
              </a:lnSpc>
              <a:spcBef>
                <a:spcPct val="0"/>
              </a:spcBef>
              <a:buFont typeface="Arial"/>
              <a:buChar char="•"/>
            </a:pPr>
            <a:r>
              <a:rPr lang="en-US" sz="2435">
                <a:solidFill>
                  <a:srgbClr val="000000"/>
                </a:solidFill>
                <a:latin typeface="Greycliff"/>
                <a:ea typeface="Greycliff"/>
                <a:cs typeface="Greycliff"/>
                <a:sym typeface="Greycliff"/>
              </a:rPr>
              <a:t>Stigma can prevent or delay people from seeking care or other supports</a:t>
            </a:r>
          </a:p>
          <a:p>
            <a:pPr algn="l">
              <a:lnSpc>
                <a:spcPts val="5789"/>
              </a:lnSpc>
              <a:spcBef>
                <a:spcPct val="0"/>
              </a:spcBef>
            </a:pPr>
            <a:r>
              <a:rPr lang="en-US" sz="4135" b="1">
                <a:solidFill>
                  <a:srgbClr val="000000"/>
                </a:solidFill>
                <a:latin typeface="Greycliff Bold"/>
                <a:ea typeface="Greycliff Bold"/>
                <a:cs typeface="Greycliff Bold"/>
                <a:sym typeface="Greycliff Bold"/>
              </a:rPr>
              <a:t>Language matters</a:t>
            </a:r>
          </a:p>
          <a:p>
            <a:pPr marL="525869" lvl="1" indent="-262935" algn="l">
              <a:lnSpc>
                <a:spcPts val="3409"/>
              </a:lnSpc>
              <a:spcBef>
                <a:spcPct val="0"/>
              </a:spcBef>
              <a:buFont typeface="Arial"/>
              <a:buChar char="•"/>
            </a:pPr>
            <a:r>
              <a:rPr lang="en-US" sz="2435">
                <a:solidFill>
                  <a:srgbClr val="000000"/>
                </a:solidFill>
                <a:latin typeface="Greycliff"/>
                <a:ea typeface="Greycliff"/>
                <a:cs typeface="Greycliff"/>
                <a:sym typeface="Greycliff"/>
              </a:rPr>
              <a:t>Language can support and empower or stigmatize and disempower</a:t>
            </a:r>
          </a:p>
          <a:p>
            <a:pPr marL="525869" lvl="1" indent="-262935" algn="l">
              <a:lnSpc>
                <a:spcPts val="3409"/>
              </a:lnSpc>
              <a:spcBef>
                <a:spcPct val="0"/>
              </a:spcBef>
              <a:buFont typeface="Arial"/>
              <a:buChar char="•"/>
            </a:pPr>
            <a:r>
              <a:rPr lang="en-US" sz="2435">
                <a:solidFill>
                  <a:srgbClr val="000000"/>
                </a:solidFill>
                <a:latin typeface="Greycliff"/>
                <a:ea typeface="Greycliff"/>
                <a:cs typeface="Greycliff"/>
                <a:sym typeface="Greycliff"/>
              </a:rPr>
              <a:t>Person-first</a:t>
            </a:r>
          </a:p>
          <a:p>
            <a:pPr algn="l">
              <a:lnSpc>
                <a:spcPts val="3409"/>
              </a:lnSpc>
              <a:spcBef>
                <a:spcPct val="0"/>
              </a:spcBef>
            </a:pPr>
            <a:endParaRPr lang="en-US" sz="2435">
              <a:solidFill>
                <a:srgbClr val="000000"/>
              </a:solidFill>
              <a:latin typeface="Greycliff"/>
              <a:ea typeface="Greycliff"/>
              <a:cs typeface="Greycliff"/>
              <a:sym typeface="Greycliff"/>
            </a:endParaRPr>
          </a:p>
          <a:p>
            <a:pPr algn="l">
              <a:lnSpc>
                <a:spcPts val="6069"/>
              </a:lnSpc>
            </a:pPr>
            <a:endParaRPr lang="en-US" sz="2435">
              <a:solidFill>
                <a:srgbClr val="000000"/>
              </a:solidFill>
              <a:latin typeface="Greycliff"/>
              <a:ea typeface="Greycliff"/>
              <a:cs typeface="Greycliff"/>
              <a:sym typeface="Greycliff"/>
            </a:endParaRPr>
          </a:p>
          <a:p>
            <a:pPr algn="l">
              <a:lnSpc>
                <a:spcPts val="3359"/>
              </a:lnSpc>
              <a:spcBef>
                <a:spcPct val="0"/>
              </a:spcBef>
            </a:pPr>
            <a:endParaRPr lang="en-US" sz="2435">
              <a:solidFill>
                <a:srgbClr val="000000"/>
              </a:solidFill>
              <a:latin typeface="Greycliff"/>
              <a:ea typeface="Greycliff"/>
              <a:cs typeface="Greycliff"/>
              <a:sym typeface="Greycliff"/>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AE88"/>
        </a:solidFill>
        <a:effectLst/>
      </p:bgPr>
    </p:bg>
    <p:spTree>
      <p:nvGrpSpPr>
        <p:cNvPr id="1" name=""/>
        <p:cNvGrpSpPr/>
        <p:nvPr/>
      </p:nvGrpSpPr>
      <p:grpSpPr>
        <a:xfrm>
          <a:off x="0" y="0"/>
          <a:ext cx="0" cy="0"/>
          <a:chOff x="0" y="0"/>
          <a:chExt cx="0" cy="0"/>
        </a:xfrm>
      </p:grpSpPr>
      <p:sp>
        <p:nvSpPr>
          <p:cNvPr id="2" name="TextBox 2"/>
          <p:cNvSpPr txBox="1"/>
          <p:nvPr/>
        </p:nvSpPr>
        <p:spPr>
          <a:xfrm>
            <a:off x="1284539" y="847725"/>
            <a:ext cx="15432427" cy="3352108"/>
          </a:xfrm>
          <a:prstGeom prst="rect">
            <a:avLst/>
          </a:prstGeom>
        </p:spPr>
        <p:txBody>
          <a:bodyPr lIns="0" tIns="0" rIns="0" bIns="0" rtlCol="0" anchor="t">
            <a:spAutoFit/>
          </a:bodyPr>
          <a:lstStyle/>
          <a:p>
            <a:pPr algn="l">
              <a:lnSpc>
                <a:spcPts val="13069"/>
              </a:lnSpc>
            </a:pPr>
            <a:r>
              <a:rPr lang="en-US" sz="9335" b="1">
                <a:solidFill>
                  <a:srgbClr val="000000"/>
                </a:solidFill>
                <a:latin typeface="Greycliff Bold"/>
                <a:ea typeface="Greycliff Bold"/>
                <a:cs typeface="Greycliff Bold"/>
                <a:sym typeface="Greycliff Bold"/>
              </a:rPr>
              <a:t>IMPACTING</a:t>
            </a:r>
            <a:r>
              <a:rPr lang="en-US" sz="9335">
                <a:solidFill>
                  <a:srgbClr val="000000"/>
                </a:solidFill>
                <a:latin typeface="Greycliff"/>
                <a:ea typeface="Greycliff"/>
                <a:cs typeface="Greycliff"/>
                <a:sym typeface="Greycliff"/>
              </a:rPr>
              <a:t> STIGMA </a:t>
            </a:r>
          </a:p>
          <a:p>
            <a:pPr algn="l">
              <a:lnSpc>
                <a:spcPts val="8449"/>
              </a:lnSpc>
            </a:pPr>
            <a:endParaRPr lang="en-US" sz="9335">
              <a:solidFill>
                <a:srgbClr val="000000"/>
              </a:solidFill>
              <a:latin typeface="Greycliff"/>
              <a:ea typeface="Greycliff"/>
              <a:cs typeface="Greycliff"/>
              <a:sym typeface="Greycliff"/>
            </a:endParaRPr>
          </a:p>
          <a:p>
            <a:pPr algn="l">
              <a:lnSpc>
                <a:spcPts val="4857"/>
              </a:lnSpc>
            </a:pPr>
            <a:endParaRPr lang="en-US" sz="9335">
              <a:solidFill>
                <a:srgbClr val="000000"/>
              </a:solidFill>
              <a:latin typeface="Greycliff"/>
              <a:ea typeface="Greycliff"/>
              <a:cs typeface="Greycliff"/>
              <a:sym typeface="Greycliff"/>
            </a:endParaRPr>
          </a:p>
        </p:txBody>
      </p:sp>
      <p:sp>
        <p:nvSpPr>
          <p:cNvPr id="3" name="TextBox 3"/>
          <p:cNvSpPr txBox="1"/>
          <p:nvPr/>
        </p:nvSpPr>
        <p:spPr>
          <a:xfrm>
            <a:off x="1284539" y="1704967"/>
            <a:ext cx="15432427" cy="7553333"/>
          </a:xfrm>
          <a:prstGeom prst="rect">
            <a:avLst/>
          </a:prstGeom>
        </p:spPr>
        <p:txBody>
          <a:bodyPr lIns="0" tIns="0" rIns="0" bIns="0" rtlCol="0" anchor="t">
            <a:spAutoFit/>
          </a:bodyPr>
          <a:lstStyle/>
          <a:p>
            <a:pPr algn="l">
              <a:lnSpc>
                <a:spcPts val="6069"/>
              </a:lnSpc>
            </a:pPr>
            <a:endParaRPr/>
          </a:p>
          <a:p>
            <a:pPr algn="l">
              <a:lnSpc>
                <a:spcPts val="5789"/>
              </a:lnSpc>
              <a:spcBef>
                <a:spcPct val="0"/>
              </a:spcBef>
            </a:pPr>
            <a:r>
              <a:rPr lang="en-US" sz="4135" b="1">
                <a:solidFill>
                  <a:srgbClr val="000000"/>
                </a:solidFill>
                <a:latin typeface="Greycliff Bold"/>
                <a:ea typeface="Greycliff Bold"/>
                <a:cs typeface="Greycliff Bold"/>
                <a:sym typeface="Greycliff Bold"/>
              </a:rPr>
              <a:t>Increasing engagement, education, and awareness</a:t>
            </a:r>
          </a:p>
          <a:p>
            <a:pPr marL="518160" lvl="1" indent="-259080" algn="l">
              <a:lnSpc>
                <a:spcPts val="3359"/>
              </a:lnSpc>
              <a:spcBef>
                <a:spcPct val="0"/>
              </a:spcBef>
              <a:buFont typeface="Arial"/>
              <a:buChar char="•"/>
            </a:pPr>
            <a:r>
              <a:rPr lang="en-US" sz="2400">
                <a:solidFill>
                  <a:srgbClr val="000000"/>
                </a:solidFill>
                <a:latin typeface="Greycliff"/>
                <a:ea typeface="Greycliff"/>
                <a:cs typeface="Greycliff"/>
                <a:sym typeface="Greycliff"/>
              </a:rPr>
              <a:t>Nearly 49 million (15%) people aged 12 or older in the U.S. reported a presence of an SUD in the past year (2022 National Survey on Drug Use and Health; SAMHSA)</a:t>
            </a:r>
          </a:p>
          <a:p>
            <a:pPr marL="518160" lvl="1" indent="-259080" algn="l">
              <a:lnSpc>
                <a:spcPts val="3359"/>
              </a:lnSpc>
              <a:spcBef>
                <a:spcPct val="0"/>
              </a:spcBef>
              <a:buFont typeface="Arial"/>
              <a:buChar char="•"/>
            </a:pPr>
            <a:r>
              <a:rPr lang="en-US" sz="2400">
                <a:solidFill>
                  <a:srgbClr val="000000"/>
                </a:solidFill>
                <a:latin typeface="Greycliff"/>
                <a:ea typeface="Greycliff"/>
                <a:cs typeface="Greycliff"/>
                <a:sym typeface="Greycliff"/>
              </a:rPr>
              <a:t>An estimated 1 in 5 adults live with a mental illness; over 53 million adults in the U.S. (2022; NIH)</a:t>
            </a:r>
          </a:p>
          <a:p>
            <a:pPr marL="518160" lvl="1" indent="-259080" algn="l">
              <a:lnSpc>
                <a:spcPts val="3359"/>
              </a:lnSpc>
              <a:spcBef>
                <a:spcPct val="0"/>
              </a:spcBef>
              <a:buFont typeface="Arial"/>
              <a:buChar char="•"/>
            </a:pPr>
            <a:r>
              <a:rPr lang="en-US" sz="2400">
                <a:solidFill>
                  <a:srgbClr val="000000"/>
                </a:solidFill>
                <a:latin typeface="Greycliff"/>
                <a:ea typeface="Greycliff"/>
                <a:cs typeface="Greycliff"/>
                <a:sym typeface="Greycliff"/>
              </a:rPr>
              <a:t>Rates of stigma are extremely high both in the general public and within professions whose members interact with people with SUD, including health care professions</a:t>
            </a:r>
          </a:p>
          <a:p>
            <a:pPr algn="l">
              <a:lnSpc>
                <a:spcPts val="3359"/>
              </a:lnSpc>
              <a:spcBef>
                <a:spcPct val="0"/>
              </a:spcBef>
            </a:pPr>
            <a:endParaRPr lang="en-US" sz="2400">
              <a:solidFill>
                <a:srgbClr val="000000"/>
              </a:solidFill>
              <a:latin typeface="Greycliff"/>
              <a:ea typeface="Greycliff"/>
              <a:cs typeface="Greycliff"/>
              <a:sym typeface="Greycliff"/>
            </a:endParaRPr>
          </a:p>
          <a:p>
            <a:pPr algn="l">
              <a:lnSpc>
                <a:spcPts val="5739"/>
              </a:lnSpc>
              <a:spcBef>
                <a:spcPct val="0"/>
              </a:spcBef>
            </a:pPr>
            <a:r>
              <a:rPr lang="en-US" sz="4099" b="1">
                <a:solidFill>
                  <a:srgbClr val="000000"/>
                </a:solidFill>
                <a:latin typeface="Greycliff Bold"/>
                <a:ea typeface="Greycliff Bold"/>
                <a:cs typeface="Greycliff Bold"/>
                <a:sym typeface="Greycliff Bold"/>
              </a:rPr>
              <a:t>Understanding substance misuse, substance use disorders (SUD), mental health conditions, and co-occurring disorders</a:t>
            </a:r>
          </a:p>
          <a:p>
            <a:pPr marL="518160" lvl="1" indent="-259080" algn="l">
              <a:lnSpc>
                <a:spcPts val="3359"/>
              </a:lnSpc>
              <a:buFont typeface="Arial"/>
              <a:buChar char="•"/>
            </a:pPr>
            <a:r>
              <a:rPr lang="en-US" sz="2400">
                <a:solidFill>
                  <a:srgbClr val="000000"/>
                </a:solidFill>
                <a:latin typeface="Greycliff"/>
                <a:ea typeface="Greycliff"/>
                <a:cs typeface="Greycliff"/>
                <a:sym typeface="Greycliff"/>
              </a:rPr>
              <a:t>Although substance use disorders and mental health conditions are chronic, treatable medical conditions, studies show that people who have them often face stigma and discrimination, in part because </a:t>
            </a:r>
            <a:r>
              <a:rPr lang="en-US" sz="2400" b="1">
                <a:solidFill>
                  <a:srgbClr val="000000"/>
                </a:solidFill>
                <a:latin typeface="Greycliff Bold"/>
                <a:ea typeface="Greycliff Bold"/>
                <a:cs typeface="Greycliff Bold"/>
                <a:sym typeface="Greycliff Bold"/>
              </a:rPr>
              <a:t>others do not understand these disorders or how they can be effectively treated.</a:t>
            </a:r>
          </a:p>
          <a:p>
            <a:pPr algn="l">
              <a:lnSpc>
                <a:spcPts val="3359"/>
              </a:lnSpc>
            </a:pPr>
            <a:endParaRPr lang="en-US" sz="2400" b="1">
              <a:solidFill>
                <a:srgbClr val="000000"/>
              </a:solidFill>
              <a:latin typeface="Greycliff Bold"/>
              <a:ea typeface="Greycliff Bold"/>
              <a:cs typeface="Greycliff Bold"/>
              <a:sym typeface="Greycliff Bold"/>
            </a:endParaRPr>
          </a:p>
          <a:p>
            <a:pPr algn="l">
              <a:lnSpc>
                <a:spcPts val="3359"/>
              </a:lnSpc>
              <a:spcBef>
                <a:spcPct val="0"/>
              </a:spcBef>
            </a:pPr>
            <a:endParaRPr lang="en-US" sz="2400" b="1">
              <a:solidFill>
                <a:srgbClr val="000000"/>
              </a:solidFill>
              <a:latin typeface="Greycliff Bold"/>
              <a:ea typeface="Greycliff Bold"/>
              <a:cs typeface="Greycliff Bold"/>
              <a:sym typeface="Greycliff Bo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AE88"/>
        </a:solidFill>
        <a:effectLst/>
      </p:bgPr>
    </p:bg>
    <p:spTree>
      <p:nvGrpSpPr>
        <p:cNvPr id="1" name=""/>
        <p:cNvGrpSpPr/>
        <p:nvPr/>
      </p:nvGrpSpPr>
      <p:grpSpPr>
        <a:xfrm>
          <a:off x="0" y="0"/>
          <a:ext cx="0" cy="0"/>
          <a:chOff x="0" y="0"/>
          <a:chExt cx="0" cy="0"/>
        </a:xfrm>
      </p:grpSpPr>
      <p:sp>
        <p:nvSpPr>
          <p:cNvPr id="2" name="TextBox 2"/>
          <p:cNvSpPr txBox="1"/>
          <p:nvPr/>
        </p:nvSpPr>
        <p:spPr>
          <a:xfrm>
            <a:off x="1284539" y="847725"/>
            <a:ext cx="15432427" cy="3352108"/>
          </a:xfrm>
          <a:prstGeom prst="rect">
            <a:avLst/>
          </a:prstGeom>
        </p:spPr>
        <p:txBody>
          <a:bodyPr lIns="0" tIns="0" rIns="0" bIns="0" rtlCol="0" anchor="t">
            <a:spAutoFit/>
          </a:bodyPr>
          <a:lstStyle/>
          <a:p>
            <a:pPr algn="l">
              <a:lnSpc>
                <a:spcPts val="13069"/>
              </a:lnSpc>
            </a:pPr>
            <a:r>
              <a:rPr lang="en-US" sz="9335" b="1">
                <a:solidFill>
                  <a:srgbClr val="000000"/>
                </a:solidFill>
                <a:latin typeface="Greycliff Bold"/>
                <a:ea typeface="Greycliff Bold"/>
                <a:cs typeface="Greycliff Bold"/>
                <a:sym typeface="Greycliff Bold"/>
              </a:rPr>
              <a:t>IMPACTING</a:t>
            </a:r>
            <a:r>
              <a:rPr lang="en-US" sz="9335">
                <a:solidFill>
                  <a:srgbClr val="000000"/>
                </a:solidFill>
                <a:latin typeface="Greycliff"/>
                <a:ea typeface="Greycliff"/>
                <a:cs typeface="Greycliff"/>
                <a:sym typeface="Greycliff"/>
              </a:rPr>
              <a:t> STIGMA </a:t>
            </a:r>
          </a:p>
          <a:p>
            <a:pPr algn="l">
              <a:lnSpc>
                <a:spcPts val="8449"/>
              </a:lnSpc>
            </a:pPr>
            <a:endParaRPr lang="en-US" sz="9335">
              <a:solidFill>
                <a:srgbClr val="000000"/>
              </a:solidFill>
              <a:latin typeface="Greycliff"/>
              <a:ea typeface="Greycliff"/>
              <a:cs typeface="Greycliff"/>
              <a:sym typeface="Greycliff"/>
            </a:endParaRPr>
          </a:p>
          <a:p>
            <a:pPr algn="l">
              <a:lnSpc>
                <a:spcPts val="4857"/>
              </a:lnSpc>
            </a:pPr>
            <a:endParaRPr lang="en-US" sz="9335">
              <a:solidFill>
                <a:srgbClr val="000000"/>
              </a:solidFill>
              <a:latin typeface="Greycliff"/>
              <a:ea typeface="Greycliff"/>
              <a:cs typeface="Greycliff"/>
              <a:sym typeface="Greycliff"/>
            </a:endParaRPr>
          </a:p>
        </p:txBody>
      </p:sp>
      <p:sp>
        <p:nvSpPr>
          <p:cNvPr id="3" name="TextBox 3"/>
          <p:cNvSpPr txBox="1"/>
          <p:nvPr/>
        </p:nvSpPr>
        <p:spPr>
          <a:xfrm>
            <a:off x="1284539" y="1743046"/>
            <a:ext cx="15432427" cy="7348165"/>
          </a:xfrm>
          <a:prstGeom prst="rect">
            <a:avLst/>
          </a:prstGeom>
        </p:spPr>
        <p:txBody>
          <a:bodyPr lIns="0" tIns="0" rIns="0" bIns="0" rtlCol="0" anchor="t">
            <a:spAutoFit/>
          </a:bodyPr>
          <a:lstStyle/>
          <a:p>
            <a:pPr algn="l">
              <a:lnSpc>
                <a:spcPts val="6069"/>
              </a:lnSpc>
            </a:pPr>
            <a:endParaRPr/>
          </a:p>
          <a:p>
            <a:pPr algn="l">
              <a:lnSpc>
                <a:spcPts val="5789"/>
              </a:lnSpc>
              <a:spcBef>
                <a:spcPct val="0"/>
              </a:spcBef>
            </a:pPr>
            <a:r>
              <a:rPr lang="en-US" sz="4135" b="1">
                <a:solidFill>
                  <a:srgbClr val="000000"/>
                </a:solidFill>
                <a:latin typeface="Greycliff Bold"/>
                <a:ea typeface="Greycliff Bold"/>
                <a:cs typeface="Greycliff Bold"/>
                <a:sym typeface="Greycliff Bold"/>
              </a:rPr>
              <a:t>Learning from the lived and living experiences of others</a:t>
            </a:r>
          </a:p>
          <a:p>
            <a:pPr marL="518160" lvl="1" indent="-259080" algn="l">
              <a:lnSpc>
                <a:spcPts val="3359"/>
              </a:lnSpc>
              <a:spcBef>
                <a:spcPct val="0"/>
              </a:spcBef>
              <a:buFont typeface="Arial"/>
              <a:buChar char="•"/>
            </a:pPr>
            <a:r>
              <a:rPr lang="en-US" sz="2400">
                <a:solidFill>
                  <a:srgbClr val="000000"/>
                </a:solidFill>
                <a:latin typeface="Greycliff"/>
                <a:ea typeface="Greycliff"/>
                <a:cs typeface="Greycliff"/>
                <a:sym typeface="Greycliff"/>
              </a:rPr>
              <a:t>Elevating people with lived/living experience and providing active opportunities for voices (and their stories) to be heard</a:t>
            </a:r>
          </a:p>
          <a:p>
            <a:pPr marL="518160" lvl="1" indent="-259080" algn="l">
              <a:lnSpc>
                <a:spcPts val="3359"/>
              </a:lnSpc>
              <a:spcBef>
                <a:spcPct val="0"/>
              </a:spcBef>
              <a:buFont typeface="Arial"/>
              <a:buChar char="•"/>
            </a:pPr>
            <a:r>
              <a:rPr lang="en-US" sz="2400">
                <a:solidFill>
                  <a:srgbClr val="000000"/>
                </a:solidFill>
                <a:latin typeface="Greycliff"/>
                <a:ea typeface="Greycliff"/>
                <a:cs typeface="Greycliff"/>
                <a:sym typeface="Greycliff"/>
              </a:rPr>
              <a:t>Valuing cultural and experiential knowledge and expertise, as essential in work concerning health, behavioral health, emergency/crisis response, the criminal-legal system, and the community </a:t>
            </a:r>
          </a:p>
          <a:p>
            <a:pPr algn="l">
              <a:lnSpc>
                <a:spcPts val="3359"/>
              </a:lnSpc>
              <a:spcBef>
                <a:spcPct val="0"/>
              </a:spcBef>
            </a:pPr>
            <a:endParaRPr lang="en-US" sz="2400">
              <a:solidFill>
                <a:srgbClr val="000000"/>
              </a:solidFill>
              <a:latin typeface="Greycliff"/>
              <a:ea typeface="Greycliff"/>
              <a:cs typeface="Greycliff"/>
              <a:sym typeface="Greycliff"/>
            </a:endParaRPr>
          </a:p>
          <a:p>
            <a:pPr algn="l">
              <a:lnSpc>
                <a:spcPts val="3359"/>
              </a:lnSpc>
            </a:pPr>
            <a:endParaRPr lang="en-US" sz="2400" b="1">
              <a:solidFill>
                <a:srgbClr val="000000"/>
              </a:solidFill>
              <a:latin typeface="Greycliff Bold"/>
              <a:ea typeface="Greycliff Bold"/>
              <a:cs typeface="Greycliff Bold"/>
              <a:sym typeface="Greycliff Bold"/>
            </a:endParaRPr>
          </a:p>
          <a:p>
            <a:pPr algn="l">
              <a:lnSpc>
                <a:spcPts val="5739"/>
              </a:lnSpc>
            </a:pPr>
            <a:r>
              <a:rPr lang="en-US" sz="4099" b="1">
                <a:solidFill>
                  <a:srgbClr val="000000"/>
                </a:solidFill>
                <a:latin typeface="Greycliff Bold"/>
                <a:ea typeface="Greycliff Bold"/>
                <a:cs typeface="Greycliff Bold"/>
                <a:sym typeface="Greycliff Bold"/>
              </a:rPr>
              <a:t>Promoting health equity and justice; </a:t>
            </a:r>
            <a:r>
              <a:rPr lang="en-US" sz="4099" b="1" u="sng">
                <a:solidFill>
                  <a:srgbClr val="000000"/>
                </a:solidFill>
                <a:latin typeface="Greycliff Bold"/>
                <a:ea typeface="Greycliff Bold"/>
                <a:cs typeface="Greycliff Bold"/>
                <a:sym typeface="Greycliff Bold"/>
              </a:rPr>
              <a:t>treating all individuals with respect and dignity</a:t>
            </a:r>
          </a:p>
          <a:p>
            <a:pPr algn="l">
              <a:lnSpc>
                <a:spcPts val="3359"/>
              </a:lnSpc>
            </a:pPr>
            <a:endParaRPr lang="en-US" sz="4099" b="1" u="sng">
              <a:solidFill>
                <a:srgbClr val="000000"/>
              </a:solidFill>
              <a:latin typeface="Greycliff Bold"/>
              <a:ea typeface="Greycliff Bold"/>
              <a:cs typeface="Greycliff Bold"/>
              <a:sym typeface="Greycliff Bold"/>
            </a:endParaRPr>
          </a:p>
          <a:p>
            <a:pPr algn="l">
              <a:lnSpc>
                <a:spcPts val="3359"/>
              </a:lnSpc>
            </a:pPr>
            <a:endParaRPr lang="en-US" sz="4099" b="1" u="sng">
              <a:solidFill>
                <a:srgbClr val="000000"/>
              </a:solidFill>
              <a:latin typeface="Greycliff Bold"/>
              <a:ea typeface="Greycliff Bold"/>
              <a:cs typeface="Greycliff Bold"/>
              <a:sym typeface="Greycliff Bold"/>
            </a:endParaRPr>
          </a:p>
          <a:p>
            <a:pPr algn="l">
              <a:lnSpc>
                <a:spcPts val="3359"/>
              </a:lnSpc>
            </a:pPr>
            <a:endParaRPr lang="en-US" sz="4099" b="1" u="sng">
              <a:solidFill>
                <a:srgbClr val="000000"/>
              </a:solidFill>
              <a:latin typeface="Greycliff Bold"/>
              <a:ea typeface="Greycliff Bold"/>
              <a:cs typeface="Greycliff Bold"/>
              <a:sym typeface="Greycliff Bold"/>
            </a:endParaRPr>
          </a:p>
          <a:p>
            <a:pPr algn="l">
              <a:lnSpc>
                <a:spcPts val="3359"/>
              </a:lnSpc>
              <a:spcBef>
                <a:spcPct val="0"/>
              </a:spcBef>
            </a:pPr>
            <a:endParaRPr lang="en-US" sz="4099" b="1" u="sng">
              <a:solidFill>
                <a:srgbClr val="000000"/>
              </a:solidFill>
              <a:latin typeface="Greycliff Bold"/>
              <a:ea typeface="Greycliff Bold"/>
              <a:cs typeface="Greycliff Bold"/>
              <a:sym typeface="Greycliff Bo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F2147"/>
        </a:solidFill>
        <a:effectLst/>
      </p:bgPr>
    </p:bg>
    <p:spTree>
      <p:nvGrpSpPr>
        <p:cNvPr id="1" name=""/>
        <p:cNvGrpSpPr/>
        <p:nvPr/>
      </p:nvGrpSpPr>
      <p:grpSpPr>
        <a:xfrm>
          <a:off x="0" y="0"/>
          <a:ext cx="0" cy="0"/>
          <a:chOff x="0" y="0"/>
          <a:chExt cx="0" cy="0"/>
        </a:xfrm>
      </p:grpSpPr>
      <p:sp>
        <p:nvSpPr>
          <p:cNvPr id="2" name="Freeform 2"/>
          <p:cNvSpPr/>
          <p:nvPr/>
        </p:nvSpPr>
        <p:spPr>
          <a:xfrm>
            <a:off x="-327325" y="-184121"/>
            <a:ext cx="18615325" cy="10471121"/>
          </a:xfrm>
          <a:custGeom>
            <a:avLst/>
            <a:gdLst/>
            <a:ahLst/>
            <a:cxnLst/>
            <a:rect l="l" t="t" r="r" b="b"/>
            <a:pathLst>
              <a:path w="18615325" h="10471121">
                <a:moveTo>
                  <a:pt x="0" y="0"/>
                </a:moveTo>
                <a:lnTo>
                  <a:pt x="18615325" y="0"/>
                </a:lnTo>
                <a:lnTo>
                  <a:pt x="18615325" y="10471121"/>
                </a:lnTo>
                <a:lnTo>
                  <a:pt x="0" y="10471121"/>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5653471" y="8635329"/>
            <a:ext cx="6919529" cy="568617"/>
          </a:xfrm>
          <a:prstGeom prst="rect">
            <a:avLst/>
          </a:prstGeom>
        </p:spPr>
        <p:txBody>
          <a:bodyPr wrap="square" lIns="0" tIns="0" rIns="0" bIns="0" rtlCol="0" anchor="t">
            <a:spAutoFit/>
          </a:bodyPr>
          <a:lstStyle/>
          <a:p>
            <a:pPr algn="ctr">
              <a:lnSpc>
                <a:spcPts val="5040"/>
              </a:lnSpc>
            </a:pPr>
            <a:r>
              <a:rPr lang="en-US" sz="3600" b="1">
                <a:solidFill>
                  <a:srgbClr val="0F2147"/>
                </a:solidFill>
                <a:latin typeface="Greycliff Bold"/>
                <a:ea typeface="Greycliff Bold"/>
                <a:cs typeface="Greycliff Bold"/>
                <a:sym typeface="Greycliff Bold"/>
              </a:rPr>
              <a:t>hhvs_cbh@waynecountymi.gov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TextBox 2"/>
          <p:cNvSpPr txBox="1"/>
          <p:nvPr/>
        </p:nvSpPr>
        <p:spPr>
          <a:xfrm>
            <a:off x="10348630" y="9303479"/>
            <a:ext cx="6399511" cy="300988"/>
          </a:xfrm>
          <a:prstGeom prst="rect">
            <a:avLst/>
          </a:prstGeom>
        </p:spPr>
        <p:txBody>
          <a:bodyPr lIns="0" tIns="0" rIns="0" bIns="0" rtlCol="0" anchor="t">
            <a:spAutoFit/>
          </a:bodyPr>
          <a:lstStyle/>
          <a:p>
            <a:pPr algn="r">
              <a:lnSpc>
                <a:spcPts val="1260"/>
              </a:lnSpc>
              <a:spcBef>
                <a:spcPct val="0"/>
              </a:spcBef>
            </a:pPr>
            <a:r>
              <a:rPr lang="en-US" sz="900">
                <a:solidFill>
                  <a:srgbClr val="0F2147"/>
                </a:solidFill>
                <a:latin typeface="Greycliff"/>
                <a:ea typeface="Greycliff"/>
                <a:cs typeface="Greycliff"/>
                <a:sym typeface="Greycliff"/>
              </a:rPr>
              <a:t>Source: Michigan Overdose Data to Action (MODA) Dashboard, Michigan Department of Health and Human Services (2024)</a:t>
            </a:r>
          </a:p>
          <a:p>
            <a:pPr algn="r">
              <a:lnSpc>
                <a:spcPts val="1260"/>
              </a:lnSpc>
              <a:spcBef>
                <a:spcPct val="0"/>
              </a:spcBef>
            </a:pPr>
            <a:r>
              <a:rPr lang="en-US" sz="900">
                <a:solidFill>
                  <a:srgbClr val="0F2147"/>
                </a:solidFill>
                <a:latin typeface="Greycliff"/>
                <a:ea typeface="Greycliff"/>
                <a:cs typeface="Greycliff"/>
                <a:sym typeface="Greycliff"/>
              </a:rPr>
              <a:t>https://www.michigan.gov/opioids/category-data</a:t>
            </a:r>
          </a:p>
        </p:txBody>
      </p:sp>
      <p:sp>
        <p:nvSpPr>
          <p:cNvPr id="3" name="Freeform 3"/>
          <p:cNvSpPr/>
          <p:nvPr/>
        </p:nvSpPr>
        <p:spPr>
          <a:xfrm>
            <a:off x="1638312" y="3496608"/>
            <a:ext cx="2227477" cy="5483021"/>
          </a:xfrm>
          <a:custGeom>
            <a:avLst/>
            <a:gdLst/>
            <a:ahLst/>
            <a:cxnLst/>
            <a:rect l="l" t="t" r="r" b="b"/>
            <a:pathLst>
              <a:path w="2227477" h="5483021">
                <a:moveTo>
                  <a:pt x="0" y="0"/>
                </a:moveTo>
                <a:lnTo>
                  <a:pt x="2227478" y="0"/>
                </a:lnTo>
                <a:lnTo>
                  <a:pt x="2227478" y="5483021"/>
                </a:lnTo>
                <a:lnTo>
                  <a:pt x="0" y="5483021"/>
                </a:lnTo>
                <a:lnTo>
                  <a:pt x="0" y="0"/>
                </a:lnTo>
                <a:close/>
              </a:path>
            </a:pathLst>
          </a:custGeom>
          <a:blipFill>
            <a:blip r:embed="rId2"/>
            <a:stretch>
              <a:fillRect/>
            </a:stretch>
          </a:blipFill>
        </p:spPr>
        <p:txBody>
          <a:bodyPr/>
          <a:lstStyle/>
          <a:p>
            <a:endParaRPr lang="en-US"/>
          </a:p>
        </p:txBody>
      </p:sp>
      <p:sp>
        <p:nvSpPr>
          <p:cNvPr id="4" name="Freeform 4"/>
          <p:cNvSpPr/>
          <p:nvPr/>
        </p:nvSpPr>
        <p:spPr>
          <a:xfrm>
            <a:off x="4379204" y="3496608"/>
            <a:ext cx="10130293" cy="5483021"/>
          </a:xfrm>
          <a:custGeom>
            <a:avLst/>
            <a:gdLst/>
            <a:ahLst/>
            <a:cxnLst/>
            <a:rect l="l" t="t" r="r" b="b"/>
            <a:pathLst>
              <a:path w="10130293" h="5483021">
                <a:moveTo>
                  <a:pt x="0" y="0"/>
                </a:moveTo>
                <a:lnTo>
                  <a:pt x="10130293" y="0"/>
                </a:lnTo>
                <a:lnTo>
                  <a:pt x="10130293" y="5483021"/>
                </a:lnTo>
                <a:lnTo>
                  <a:pt x="0" y="5483021"/>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638312" y="1152387"/>
            <a:ext cx="14744688" cy="2125930"/>
          </a:xfrm>
          <a:prstGeom prst="rect">
            <a:avLst/>
          </a:prstGeom>
        </p:spPr>
        <p:txBody>
          <a:bodyPr wrap="square" lIns="0" tIns="0" rIns="0" bIns="0" rtlCol="0" anchor="t">
            <a:spAutoFit/>
          </a:bodyPr>
          <a:lstStyle/>
          <a:p>
            <a:pPr algn="l">
              <a:lnSpc>
                <a:spcPts val="5672"/>
              </a:lnSpc>
            </a:pPr>
            <a:r>
              <a:rPr lang="en-US" sz="4051" b="1">
                <a:solidFill>
                  <a:srgbClr val="B60101"/>
                </a:solidFill>
                <a:latin typeface="Greycliff Bold"/>
                <a:ea typeface="Greycliff Bold"/>
                <a:cs typeface="Greycliff Bold"/>
                <a:sym typeface="Greycliff Bold"/>
              </a:rPr>
              <a:t>Fentanyl</a:t>
            </a:r>
            <a:r>
              <a:rPr lang="en-US" sz="4051" b="1">
                <a:solidFill>
                  <a:srgbClr val="0F2147"/>
                </a:solidFill>
                <a:latin typeface="Greycliff Bold"/>
                <a:ea typeface="Greycliff Bold"/>
                <a:cs typeface="Greycliff Bold"/>
                <a:sym typeface="Greycliff Bold"/>
              </a:rPr>
              <a:t> drives 4 out of 5 overdose deaths</a:t>
            </a:r>
          </a:p>
          <a:p>
            <a:pPr algn="l">
              <a:lnSpc>
                <a:spcPts val="5672"/>
              </a:lnSpc>
            </a:pPr>
            <a:r>
              <a:rPr lang="en-US" sz="4051" b="1">
                <a:solidFill>
                  <a:srgbClr val="0F2147"/>
                </a:solidFill>
                <a:latin typeface="Greycliff Bold"/>
                <a:ea typeface="Greycliff Bold"/>
                <a:cs typeface="Greycliff Bold"/>
                <a:sym typeface="Greycliff Bold"/>
              </a:rPr>
              <a:t>More than half of deaths involve </a:t>
            </a:r>
            <a:r>
              <a:rPr lang="en-US" sz="4051" b="1">
                <a:solidFill>
                  <a:srgbClr val="B60101"/>
                </a:solidFill>
                <a:latin typeface="Greycliff Bold"/>
                <a:ea typeface="Greycliff Bold"/>
                <a:cs typeface="Greycliff Bold"/>
                <a:sym typeface="Greycliff Bold"/>
              </a:rPr>
              <a:t>more than one drug</a:t>
            </a:r>
          </a:p>
          <a:p>
            <a:pPr algn="l">
              <a:lnSpc>
                <a:spcPts val="5672"/>
              </a:lnSpc>
            </a:pPr>
            <a:r>
              <a:rPr lang="en-US" sz="4051" b="1">
                <a:solidFill>
                  <a:srgbClr val="0F2147"/>
                </a:solidFill>
                <a:latin typeface="Greycliff Bold"/>
                <a:ea typeface="Greycliff Bold"/>
                <a:cs typeface="Greycliff Bold"/>
                <a:sym typeface="Greycliff Bold"/>
              </a:rPr>
              <a:t>Nearly half of deaths involve </a:t>
            </a:r>
            <a:r>
              <a:rPr lang="en-US" sz="4051" b="1">
                <a:solidFill>
                  <a:srgbClr val="B60101"/>
                </a:solidFill>
                <a:latin typeface="Greycliff Bold"/>
                <a:ea typeface="Greycliff Bold"/>
                <a:cs typeface="Greycliff Bold"/>
                <a:sym typeface="Greycliff Bold"/>
              </a:rPr>
              <a:t>cocaine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Freeform 2"/>
          <p:cNvSpPr/>
          <p:nvPr/>
        </p:nvSpPr>
        <p:spPr>
          <a:xfrm>
            <a:off x="3723921" y="3741381"/>
            <a:ext cx="10840157" cy="5433629"/>
          </a:xfrm>
          <a:custGeom>
            <a:avLst/>
            <a:gdLst/>
            <a:ahLst/>
            <a:cxnLst/>
            <a:rect l="l" t="t" r="r" b="b"/>
            <a:pathLst>
              <a:path w="10840157" h="5433629">
                <a:moveTo>
                  <a:pt x="0" y="0"/>
                </a:moveTo>
                <a:lnTo>
                  <a:pt x="10840158" y="0"/>
                </a:lnTo>
                <a:lnTo>
                  <a:pt x="10840158" y="5433629"/>
                </a:lnTo>
                <a:lnTo>
                  <a:pt x="0" y="5433629"/>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0348630" y="9303479"/>
            <a:ext cx="6399511" cy="300988"/>
          </a:xfrm>
          <a:prstGeom prst="rect">
            <a:avLst/>
          </a:prstGeom>
        </p:spPr>
        <p:txBody>
          <a:bodyPr lIns="0" tIns="0" rIns="0" bIns="0" rtlCol="0" anchor="t">
            <a:spAutoFit/>
          </a:bodyPr>
          <a:lstStyle/>
          <a:p>
            <a:pPr algn="r">
              <a:lnSpc>
                <a:spcPts val="1260"/>
              </a:lnSpc>
              <a:spcBef>
                <a:spcPct val="0"/>
              </a:spcBef>
            </a:pPr>
            <a:r>
              <a:rPr lang="en-US" sz="900">
                <a:solidFill>
                  <a:srgbClr val="0F2147"/>
                </a:solidFill>
                <a:latin typeface="Greycliff"/>
                <a:ea typeface="Greycliff"/>
                <a:cs typeface="Greycliff"/>
                <a:sym typeface="Greycliff"/>
              </a:rPr>
              <a:t>Source: Michigan Overdose Data to Action (MODA) Dashboard, Michigan Department of Health and Human Services (2024)</a:t>
            </a:r>
          </a:p>
          <a:p>
            <a:pPr algn="r">
              <a:lnSpc>
                <a:spcPts val="1260"/>
              </a:lnSpc>
              <a:spcBef>
                <a:spcPct val="0"/>
              </a:spcBef>
            </a:pPr>
            <a:r>
              <a:rPr lang="en-US" sz="900">
                <a:solidFill>
                  <a:srgbClr val="0F2147"/>
                </a:solidFill>
                <a:latin typeface="Greycliff"/>
                <a:ea typeface="Greycliff"/>
                <a:cs typeface="Greycliff"/>
                <a:sym typeface="Greycliff"/>
              </a:rPr>
              <a:t>https://www.michigan.gov/opioids/category-data</a:t>
            </a:r>
          </a:p>
        </p:txBody>
      </p:sp>
      <p:sp>
        <p:nvSpPr>
          <p:cNvPr id="4" name="TextBox 4"/>
          <p:cNvSpPr txBox="1"/>
          <p:nvPr/>
        </p:nvSpPr>
        <p:spPr>
          <a:xfrm>
            <a:off x="1570485" y="1372758"/>
            <a:ext cx="14149787" cy="2225749"/>
          </a:xfrm>
          <a:prstGeom prst="rect">
            <a:avLst/>
          </a:prstGeom>
        </p:spPr>
        <p:txBody>
          <a:bodyPr lIns="0" tIns="0" rIns="0" bIns="0" rtlCol="0" anchor="t">
            <a:spAutoFit/>
          </a:bodyPr>
          <a:lstStyle/>
          <a:p>
            <a:pPr algn="l">
              <a:lnSpc>
                <a:spcPts val="6932"/>
              </a:lnSpc>
            </a:pPr>
            <a:r>
              <a:rPr lang="en-US" sz="4951">
                <a:solidFill>
                  <a:srgbClr val="0F2147"/>
                </a:solidFill>
                <a:latin typeface="Greycliff"/>
                <a:ea typeface="Greycliff"/>
                <a:cs typeface="Greycliff"/>
                <a:sym typeface="Greycliff"/>
              </a:rPr>
              <a:t>WAYNE COUNTY </a:t>
            </a:r>
            <a:r>
              <a:rPr lang="en-US" sz="4951" b="1">
                <a:solidFill>
                  <a:srgbClr val="0F2147"/>
                </a:solidFill>
                <a:latin typeface="Greycliff Bold"/>
                <a:ea typeface="Greycliff Bold"/>
                <a:cs typeface="Greycliff Bold"/>
                <a:sym typeface="Greycliff Bold"/>
              </a:rPr>
              <a:t>OVERDOSE DEATHS</a:t>
            </a:r>
          </a:p>
          <a:p>
            <a:pPr algn="l">
              <a:lnSpc>
                <a:spcPts val="4272"/>
              </a:lnSpc>
            </a:pPr>
            <a:r>
              <a:rPr lang="en-US" sz="3052">
                <a:solidFill>
                  <a:srgbClr val="0F2147"/>
                </a:solidFill>
                <a:latin typeface="Greycliff"/>
                <a:ea typeface="Greycliff"/>
                <a:cs typeface="Greycliff"/>
                <a:sym typeface="Greycliff"/>
              </a:rPr>
              <a:t>2018 - 2022 (Rate per 100,0000)</a:t>
            </a:r>
          </a:p>
          <a:p>
            <a:pPr algn="l">
              <a:lnSpc>
                <a:spcPts val="1612"/>
              </a:lnSpc>
            </a:pPr>
            <a:endParaRPr lang="en-US" sz="3052">
              <a:solidFill>
                <a:srgbClr val="0F2147"/>
              </a:solidFill>
              <a:latin typeface="Greycliff"/>
              <a:ea typeface="Greycliff"/>
              <a:cs typeface="Greycliff"/>
              <a:sym typeface="Greycliff"/>
            </a:endParaRPr>
          </a:p>
          <a:p>
            <a:pPr algn="l">
              <a:lnSpc>
                <a:spcPts val="4972"/>
              </a:lnSpc>
            </a:pPr>
            <a:r>
              <a:rPr lang="en-US" sz="3551" b="1">
                <a:solidFill>
                  <a:srgbClr val="0F2147"/>
                </a:solidFill>
                <a:latin typeface="Greycliff Bold"/>
                <a:ea typeface="Greycliff Bold"/>
                <a:cs typeface="Greycliff Bold"/>
                <a:sym typeface="Greycliff Bold"/>
              </a:rPr>
              <a:t>Work underway to determine current trends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Freeform 2"/>
          <p:cNvSpPr/>
          <p:nvPr/>
        </p:nvSpPr>
        <p:spPr>
          <a:xfrm>
            <a:off x="1028700" y="2704052"/>
            <a:ext cx="5165159" cy="6225556"/>
          </a:xfrm>
          <a:custGeom>
            <a:avLst/>
            <a:gdLst/>
            <a:ahLst/>
            <a:cxnLst/>
            <a:rect l="l" t="t" r="r" b="b"/>
            <a:pathLst>
              <a:path w="5165159" h="6225556">
                <a:moveTo>
                  <a:pt x="0" y="0"/>
                </a:moveTo>
                <a:lnTo>
                  <a:pt x="5165159" y="0"/>
                </a:lnTo>
                <a:lnTo>
                  <a:pt x="5165159" y="6225556"/>
                </a:lnTo>
                <a:lnTo>
                  <a:pt x="0" y="6225556"/>
                </a:lnTo>
                <a:lnTo>
                  <a:pt x="0" y="0"/>
                </a:lnTo>
                <a:close/>
              </a:path>
            </a:pathLst>
          </a:custGeom>
          <a:blipFill>
            <a:blip r:embed="rId2"/>
            <a:stretch>
              <a:fillRect/>
            </a:stretch>
          </a:blipFill>
        </p:spPr>
        <p:txBody>
          <a:bodyPr/>
          <a:lstStyle/>
          <a:p>
            <a:endParaRPr lang="en-US"/>
          </a:p>
        </p:txBody>
      </p:sp>
      <p:sp>
        <p:nvSpPr>
          <p:cNvPr id="3" name="Freeform 3"/>
          <p:cNvSpPr/>
          <p:nvPr/>
        </p:nvSpPr>
        <p:spPr>
          <a:xfrm>
            <a:off x="7559275" y="4839969"/>
            <a:ext cx="8158880" cy="4089639"/>
          </a:xfrm>
          <a:custGeom>
            <a:avLst/>
            <a:gdLst/>
            <a:ahLst/>
            <a:cxnLst/>
            <a:rect l="l" t="t" r="r" b="b"/>
            <a:pathLst>
              <a:path w="8158880" h="4089639">
                <a:moveTo>
                  <a:pt x="0" y="0"/>
                </a:moveTo>
                <a:lnTo>
                  <a:pt x="8158880" y="0"/>
                </a:lnTo>
                <a:lnTo>
                  <a:pt x="8158880" y="4089639"/>
                </a:lnTo>
                <a:lnTo>
                  <a:pt x="0" y="4089639"/>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057133" y="981240"/>
            <a:ext cx="16230600" cy="1157689"/>
          </a:xfrm>
          <a:prstGeom prst="rect">
            <a:avLst/>
          </a:prstGeom>
        </p:spPr>
        <p:txBody>
          <a:bodyPr lIns="0" tIns="0" rIns="0" bIns="0" rtlCol="0" anchor="t">
            <a:spAutoFit/>
          </a:bodyPr>
          <a:lstStyle/>
          <a:p>
            <a:pPr>
              <a:lnSpc>
                <a:spcPts val="10152"/>
              </a:lnSpc>
              <a:spcBef>
                <a:spcPct val="0"/>
              </a:spcBef>
            </a:pPr>
            <a:r>
              <a:rPr lang="en-US" sz="6600">
                <a:solidFill>
                  <a:srgbClr val="0F2147"/>
                </a:solidFill>
                <a:latin typeface="Greycliff"/>
                <a:ea typeface="Greycliff"/>
                <a:cs typeface="Greycliff"/>
                <a:sym typeface="Greycliff"/>
              </a:rPr>
              <a:t>WAYNE COUNTY </a:t>
            </a:r>
            <a:r>
              <a:rPr lang="en-US" sz="6600" b="1">
                <a:solidFill>
                  <a:srgbClr val="0F2147"/>
                </a:solidFill>
                <a:latin typeface="Greycliff Bold"/>
                <a:ea typeface="Greycliff Bold"/>
                <a:cs typeface="Greycliff Bold"/>
                <a:sym typeface="Greycliff Bold"/>
              </a:rPr>
              <a:t>OVERDOSE IMPACT</a:t>
            </a:r>
          </a:p>
        </p:txBody>
      </p:sp>
      <p:sp>
        <p:nvSpPr>
          <p:cNvPr id="5" name="TextBox 5"/>
          <p:cNvSpPr txBox="1"/>
          <p:nvPr/>
        </p:nvSpPr>
        <p:spPr>
          <a:xfrm>
            <a:off x="10348630" y="9303479"/>
            <a:ext cx="6399511" cy="300988"/>
          </a:xfrm>
          <a:prstGeom prst="rect">
            <a:avLst/>
          </a:prstGeom>
        </p:spPr>
        <p:txBody>
          <a:bodyPr lIns="0" tIns="0" rIns="0" bIns="0" rtlCol="0" anchor="t">
            <a:spAutoFit/>
          </a:bodyPr>
          <a:lstStyle/>
          <a:p>
            <a:pPr algn="r">
              <a:lnSpc>
                <a:spcPts val="1260"/>
              </a:lnSpc>
              <a:spcBef>
                <a:spcPct val="0"/>
              </a:spcBef>
            </a:pPr>
            <a:r>
              <a:rPr lang="en-US" sz="900">
                <a:solidFill>
                  <a:srgbClr val="0F2147"/>
                </a:solidFill>
                <a:latin typeface="Greycliff"/>
                <a:ea typeface="Greycliff"/>
                <a:cs typeface="Greycliff"/>
                <a:sym typeface="Greycliff"/>
              </a:rPr>
              <a:t>Source: Michigan Overdose Data to Action (MODA) Dashboard, Michigan Department of Health and Human Services (2024)</a:t>
            </a:r>
          </a:p>
          <a:p>
            <a:pPr algn="r">
              <a:lnSpc>
                <a:spcPts val="1260"/>
              </a:lnSpc>
              <a:spcBef>
                <a:spcPct val="0"/>
              </a:spcBef>
            </a:pPr>
            <a:r>
              <a:rPr lang="en-US" sz="900">
                <a:solidFill>
                  <a:srgbClr val="0F2147"/>
                </a:solidFill>
                <a:latin typeface="Greycliff"/>
                <a:ea typeface="Greycliff"/>
                <a:cs typeface="Greycliff"/>
                <a:sym typeface="Greycliff"/>
              </a:rPr>
              <a:t>https://www.michigan.gov/opioids/category-data</a:t>
            </a:r>
          </a:p>
        </p:txBody>
      </p:sp>
      <p:sp>
        <p:nvSpPr>
          <p:cNvPr id="6" name="TextBox 6"/>
          <p:cNvSpPr txBox="1"/>
          <p:nvPr/>
        </p:nvSpPr>
        <p:spPr>
          <a:xfrm>
            <a:off x="6529289" y="2386579"/>
            <a:ext cx="10218851" cy="2205740"/>
          </a:xfrm>
          <a:prstGeom prst="rect">
            <a:avLst/>
          </a:prstGeom>
        </p:spPr>
        <p:txBody>
          <a:bodyPr lIns="0" tIns="0" rIns="0" bIns="0" rtlCol="0" anchor="t">
            <a:spAutoFit/>
          </a:bodyPr>
          <a:lstStyle/>
          <a:p>
            <a:pPr algn="l">
              <a:lnSpc>
                <a:spcPts val="4412"/>
              </a:lnSpc>
            </a:pPr>
            <a:r>
              <a:rPr lang="en-US" sz="3152" b="1">
                <a:solidFill>
                  <a:srgbClr val="0F2147"/>
                </a:solidFill>
                <a:latin typeface="Greycliff Bold"/>
                <a:ea typeface="Greycliff Bold"/>
                <a:cs typeface="Greycliff Bold"/>
                <a:sym typeface="Greycliff Bold"/>
              </a:rPr>
              <a:t>Largest impact among </a:t>
            </a:r>
            <a:r>
              <a:rPr lang="en-US" sz="3152" b="1">
                <a:solidFill>
                  <a:srgbClr val="B60101"/>
                </a:solidFill>
                <a:latin typeface="Greycliff Bold"/>
                <a:ea typeface="Greycliff Bold"/>
                <a:cs typeface="Greycliff Bold"/>
                <a:sym typeface="Greycliff Bold"/>
              </a:rPr>
              <a:t>Black, Males, Ages 55-64</a:t>
            </a:r>
            <a:r>
              <a:rPr lang="en-US" sz="3152" b="1">
                <a:solidFill>
                  <a:srgbClr val="0F2147"/>
                </a:solidFill>
                <a:latin typeface="Greycliff Bold"/>
                <a:ea typeface="Greycliff Bold"/>
                <a:cs typeface="Greycliff Bold"/>
                <a:sym typeface="Greycliff Bold"/>
              </a:rPr>
              <a:t> and </a:t>
            </a:r>
            <a:r>
              <a:rPr lang="en-US" sz="3152" b="1">
                <a:solidFill>
                  <a:srgbClr val="B60101"/>
                </a:solidFill>
                <a:latin typeface="Greycliff Bold"/>
                <a:ea typeface="Greycliff Bold"/>
                <a:cs typeface="Greycliff Bold"/>
                <a:sym typeface="Greycliff Bold"/>
              </a:rPr>
              <a:t>35-44</a:t>
            </a:r>
          </a:p>
          <a:p>
            <a:pPr algn="l">
              <a:lnSpc>
                <a:spcPts val="4412"/>
              </a:lnSpc>
            </a:pPr>
            <a:r>
              <a:rPr lang="en-US" sz="3152" b="1">
                <a:solidFill>
                  <a:srgbClr val="0F2147"/>
                </a:solidFill>
                <a:latin typeface="Greycliff Bold"/>
                <a:ea typeface="Greycliff Bold"/>
                <a:cs typeface="Greycliff Bold"/>
                <a:sym typeface="Greycliff Bold"/>
              </a:rPr>
              <a:t>Largest increase in 65 years and older and Black community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2147"/>
        </a:solidFill>
        <a:effectLst/>
      </p:bgPr>
    </p:bg>
    <p:spTree>
      <p:nvGrpSpPr>
        <p:cNvPr id="1" name=""/>
        <p:cNvGrpSpPr/>
        <p:nvPr/>
      </p:nvGrpSpPr>
      <p:grpSpPr>
        <a:xfrm>
          <a:off x="0" y="0"/>
          <a:ext cx="0" cy="0"/>
          <a:chOff x="0" y="0"/>
          <a:chExt cx="0" cy="0"/>
        </a:xfrm>
      </p:grpSpPr>
      <p:sp>
        <p:nvSpPr>
          <p:cNvPr id="2" name="TextBox 2"/>
          <p:cNvSpPr txBox="1"/>
          <p:nvPr/>
        </p:nvSpPr>
        <p:spPr>
          <a:xfrm>
            <a:off x="1348861" y="5607002"/>
            <a:ext cx="15590279" cy="1936333"/>
          </a:xfrm>
          <a:prstGeom prst="rect">
            <a:avLst/>
          </a:prstGeom>
        </p:spPr>
        <p:txBody>
          <a:bodyPr lIns="0" tIns="0" rIns="0" bIns="0" rtlCol="0" anchor="t">
            <a:spAutoFit/>
          </a:bodyPr>
          <a:lstStyle/>
          <a:p>
            <a:pPr algn="l">
              <a:lnSpc>
                <a:spcPts val="8682"/>
              </a:lnSpc>
            </a:pPr>
            <a:r>
              <a:rPr lang="en-US" sz="7683" b="1" spc="583">
                <a:solidFill>
                  <a:srgbClr val="42CFD5"/>
                </a:solidFill>
                <a:latin typeface="Greycliff Bold"/>
                <a:ea typeface="Greycliff Bold"/>
                <a:cs typeface="Greycliff Bold"/>
                <a:sym typeface="Greycliff Bold"/>
              </a:rPr>
              <a:t>FENTANYL</a:t>
            </a:r>
          </a:p>
          <a:p>
            <a:pPr algn="l">
              <a:lnSpc>
                <a:spcPts val="6535"/>
              </a:lnSpc>
            </a:pPr>
            <a:r>
              <a:rPr lang="en-US" sz="5783" spc="439">
                <a:solidFill>
                  <a:srgbClr val="42CFD5"/>
                </a:solidFill>
                <a:latin typeface="Greycliff"/>
                <a:ea typeface="Greycliff"/>
                <a:cs typeface="Greycliff"/>
                <a:sym typeface="Greycliff"/>
              </a:rPr>
              <a:t>AND EMERGING DRUG TRENDS</a:t>
            </a:r>
          </a:p>
        </p:txBody>
      </p:sp>
      <p:sp>
        <p:nvSpPr>
          <p:cNvPr id="3" name="AutoShape 3"/>
          <p:cNvSpPr/>
          <p:nvPr/>
        </p:nvSpPr>
        <p:spPr>
          <a:xfrm>
            <a:off x="1348861" y="8101438"/>
            <a:ext cx="8958642" cy="0"/>
          </a:xfrm>
          <a:prstGeom prst="line">
            <a:avLst/>
          </a:prstGeom>
          <a:ln w="104775" cap="rnd">
            <a:solidFill>
              <a:srgbClr val="42CFD5"/>
            </a:solidFill>
            <a:prstDash val="solid"/>
            <a:headEnd type="none" w="sm" len="sm"/>
            <a:tailEnd type="none" w="sm" len="sm"/>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Freeform 2"/>
          <p:cNvSpPr/>
          <p:nvPr/>
        </p:nvSpPr>
        <p:spPr>
          <a:xfrm>
            <a:off x="2446879" y="2802380"/>
            <a:ext cx="13394243" cy="7015235"/>
          </a:xfrm>
          <a:custGeom>
            <a:avLst/>
            <a:gdLst/>
            <a:ahLst/>
            <a:cxnLst/>
            <a:rect l="l" t="t" r="r" b="b"/>
            <a:pathLst>
              <a:path w="13394243" h="7015235">
                <a:moveTo>
                  <a:pt x="0" y="0"/>
                </a:moveTo>
                <a:lnTo>
                  <a:pt x="13394242" y="0"/>
                </a:lnTo>
                <a:lnTo>
                  <a:pt x="13394242" y="7015234"/>
                </a:lnTo>
                <a:lnTo>
                  <a:pt x="0" y="7015234"/>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598969" y="1114425"/>
            <a:ext cx="13936141" cy="1189938"/>
          </a:xfrm>
          <a:prstGeom prst="rect">
            <a:avLst/>
          </a:prstGeom>
        </p:spPr>
        <p:txBody>
          <a:bodyPr lIns="0" tIns="0" rIns="0" bIns="0" rtlCol="0" anchor="t">
            <a:spAutoFit/>
          </a:bodyPr>
          <a:lstStyle/>
          <a:p>
            <a:pPr algn="ctr">
              <a:lnSpc>
                <a:spcPts val="4998"/>
              </a:lnSpc>
            </a:pPr>
            <a:r>
              <a:rPr lang="en-US" sz="4900" b="1">
                <a:solidFill>
                  <a:srgbClr val="0F2147"/>
                </a:solidFill>
                <a:latin typeface="Greycliff Bold"/>
                <a:ea typeface="Greycliff Bold"/>
                <a:cs typeface="Greycliff Bold"/>
                <a:sym typeface="Greycliff Bold"/>
              </a:rPr>
              <a:t>Fourth Wave of Overdose Epidemic </a:t>
            </a:r>
          </a:p>
          <a:p>
            <a:pPr algn="ctr">
              <a:lnSpc>
                <a:spcPts val="4284"/>
              </a:lnSpc>
              <a:spcBef>
                <a:spcPct val="0"/>
              </a:spcBef>
            </a:pPr>
            <a:r>
              <a:rPr lang="en-US" sz="4200">
                <a:solidFill>
                  <a:srgbClr val="0F2147"/>
                </a:solidFill>
                <a:latin typeface="Greycliff"/>
                <a:ea typeface="Greycliff"/>
                <a:cs typeface="Greycliff"/>
                <a:sym typeface="Greycliff"/>
              </a:rPr>
              <a:t>Marked by rise in Fentanyl in combination with stimulants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Freeform 2"/>
          <p:cNvSpPr/>
          <p:nvPr/>
        </p:nvSpPr>
        <p:spPr>
          <a:xfrm>
            <a:off x="0" y="-602398"/>
            <a:ext cx="21607930" cy="10889398"/>
          </a:xfrm>
          <a:custGeom>
            <a:avLst/>
            <a:gdLst/>
            <a:ahLst/>
            <a:cxnLst/>
            <a:rect l="l" t="t" r="r" b="b"/>
            <a:pathLst>
              <a:path w="21607930" h="10889398">
                <a:moveTo>
                  <a:pt x="0" y="0"/>
                </a:moveTo>
                <a:lnTo>
                  <a:pt x="21607930" y="0"/>
                </a:lnTo>
                <a:lnTo>
                  <a:pt x="21607930" y="10889398"/>
                </a:lnTo>
                <a:lnTo>
                  <a:pt x="0" y="10889398"/>
                </a:lnTo>
                <a:lnTo>
                  <a:pt x="0" y="0"/>
                </a:lnTo>
                <a:close/>
              </a:path>
            </a:pathLst>
          </a:custGeom>
          <a:blipFill>
            <a:blip r:embed="rId2"/>
            <a:stretch>
              <a:fillRect l="-4907" r="-632"/>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2147"/>
        </a:solidFill>
        <a:effectLst/>
      </p:bgPr>
    </p:bg>
    <p:spTree>
      <p:nvGrpSpPr>
        <p:cNvPr id="1" name=""/>
        <p:cNvGrpSpPr/>
        <p:nvPr/>
      </p:nvGrpSpPr>
      <p:grpSpPr>
        <a:xfrm>
          <a:off x="0" y="0"/>
          <a:ext cx="0" cy="0"/>
          <a:chOff x="0" y="0"/>
          <a:chExt cx="0" cy="0"/>
        </a:xfrm>
      </p:grpSpPr>
      <p:sp>
        <p:nvSpPr>
          <p:cNvPr id="2" name="TextBox 2"/>
          <p:cNvSpPr txBox="1"/>
          <p:nvPr/>
        </p:nvSpPr>
        <p:spPr>
          <a:xfrm>
            <a:off x="1371600" y="2324100"/>
            <a:ext cx="15192473" cy="6840847"/>
          </a:xfrm>
          <a:prstGeom prst="rect">
            <a:avLst/>
          </a:prstGeom>
        </p:spPr>
        <p:txBody>
          <a:bodyPr lIns="0" tIns="0" rIns="0" bIns="0" rtlCol="0" anchor="t">
            <a:spAutoFit/>
          </a:bodyPr>
          <a:lstStyle/>
          <a:p>
            <a:pPr marL="379730" lvl="1" algn="l">
              <a:lnSpc>
                <a:spcPts val="4930"/>
              </a:lnSpc>
            </a:pPr>
            <a:endParaRPr lang="en-US" sz="3522">
              <a:solidFill>
                <a:srgbClr val="42CFD5"/>
              </a:solidFill>
              <a:latin typeface="Greycliff"/>
              <a:ea typeface="Greycliff"/>
              <a:cs typeface="Greycliff"/>
            </a:endParaRPr>
          </a:p>
          <a:p>
            <a:pPr marL="760095" lvl="1" indent="-379730" algn="l">
              <a:lnSpc>
                <a:spcPts val="4930"/>
              </a:lnSpc>
              <a:buFont typeface="Arial"/>
              <a:buChar char="•"/>
            </a:pPr>
            <a:r>
              <a:rPr lang="en-US" sz="3500" dirty="0">
                <a:solidFill>
                  <a:srgbClr val="42CFD5"/>
                </a:solidFill>
                <a:latin typeface="Greycliff"/>
                <a:ea typeface="Greycliff"/>
                <a:cs typeface="Greycliff"/>
                <a:sym typeface="Greycliff"/>
              </a:rPr>
              <a:t>A strong, fast-acting opioid</a:t>
            </a:r>
            <a:endParaRPr lang="en-US" sz="3500" dirty="0">
              <a:solidFill>
                <a:srgbClr val="42CFD5"/>
              </a:solidFill>
              <a:latin typeface="Greycliff"/>
              <a:ea typeface="Greycliff"/>
              <a:cs typeface="Greycliff"/>
            </a:endParaRPr>
          </a:p>
          <a:p>
            <a:pPr marL="760095" lvl="1" indent="-379730" algn="l">
              <a:lnSpc>
                <a:spcPts val="4930"/>
              </a:lnSpc>
              <a:buFont typeface="Arial"/>
              <a:buChar char="•"/>
            </a:pPr>
            <a:r>
              <a:rPr lang="en-US" sz="3500" dirty="0">
                <a:solidFill>
                  <a:srgbClr val="42CFD5"/>
                </a:solidFill>
                <a:latin typeface="Greycliff"/>
                <a:ea typeface="Greycliff"/>
                <a:cs typeface="Greycliff"/>
                <a:sym typeface="Greycliff"/>
              </a:rPr>
              <a:t>Up to 50x stronger than heroin and 100x stronger than morphine</a:t>
            </a:r>
            <a:endParaRPr lang="en-US" sz="3500" dirty="0">
              <a:solidFill>
                <a:srgbClr val="42CFD5"/>
              </a:solidFill>
              <a:latin typeface="Greycliff"/>
              <a:ea typeface="Greycliff"/>
              <a:cs typeface="Greycliff"/>
            </a:endParaRPr>
          </a:p>
          <a:p>
            <a:pPr marL="760095" lvl="1" indent="-379730" algn="l">
              <a:lnSpc>
                <a:spcPts val="4930"/>
              </a:lnSpc>
              <a:spcBef>
                <a:spcPct val="0"/>
              </a:spcBef>
              <a:buFont typeface="Arial"/>
              <a:buChar char="•"/>
            </a:pPr>
            <a:r>
              <a:rPr lang="en-US" sz="3500" dirty="0">
                <a:solidFill>
                  <a:srgbClr val="42CFD5"/>
                </a:solidFill>
                <a:latin typeface="Greycliff"/>
                <a:ea typeface="Greycliff"/>
                <a:cs typeface="Greycliff"/>
                <a:sym typeface="Greycliff"/>
              </a:rPr>
              <a:t>Found in many different types of drugs…you can't see, taste, or smell fentanyl. </a:t>
            </a:r>
            <a:r>
              <a:rPr lang="en-US" sz="3500" b="1" dirty="0">
                <a:solidFill>
                  <a:srgbClr val="42CFD5"/>
                </a:solidFill>
                <a:latin typeface="Greycliff Bold"/>
                <a:ea typeface="Greycliff"/>
                <a:cs typeface="Greycliff"/>
                <a:sym typeface="Greycliff"/>
              </a:rPr>
              <a:t>Many don’t know that a drug contains fentanyl.</a:t>
            </a:r>
            <a:endParaRPr lang="en-US" sz="3500" b="1" dirty="0">
              <a:solidFill>
                <a:srgbClr val="42CFD5"/>
              </a:solidFill>
              <a:latin typeface="Greycliff Bold"/>
              <a:ea typeface="Greycliff"/>
              <a:cs typeface="Greycliff"/>
            </a:endParaRPr>
          </a:p>
          <a:p>
            <a:pPr marL="760095" lvl="1" indent="-379730" algn="l">
              <a:lnSpc>
                <a:spcPts val="4930"/>
              </a:lnSpc>
              <a:spcBef>
                <a:spcPct val="0"/>
              </a:spcBef>
              <a:buFont typeface="Arial"/>
              <a:buChar char="•"/>
            </a:pPr>
            <a:r>
              <a:rPr lang="en-US" sz="3500" dirty="0">
                <a:solidFill>
                  <a:srgbClr val="42CFD5"/>
                </a:solidFill>
                <a:latin typeface="Greycliff"/>
                <a:ea typeface="Greycliff"/>
                <a:cs typeface="Greycliff"/>
                <a:sym typeface="Greycliff"/>
              </a:rPr>
              <a:t>One of the most common drugs involved in overdose deaths in the United States</a:t>
            </a:r>
            <a:endParaRPr lang="en-US" sz="3500" dirty="0">
              <a:solidFill>
                <a:srgbClr val="42CFD5"/>
              </a:solidFill>
              <a:latin typeface="Greycliff"/>
              <a:ea typeface="Greycliff"/>
              <a:cs typeface="Greycliff"/>
            </a:endParaRPr>
          </a:p>
          <a:p>
            <a:pPr marL="760095" lvl="1" indent="-379730" algn="l">
              <a:lnSpc>
                <a:spcPts val="4930"/>
              </a:lnSpc>
              <a:spcBef>
                <a:spcPct val="0"/>
              </a:spcBef>
              <a:buFont typeface="Arial"/>
              <a:buChar char="•"/>
            </a:pPr>
            <a:r>
              <a:rPr lang="en-US" sz="3500" dirty="0">
                <a:solidFill>
                  <a:srgbClr val="42CFD5"/>
                </a:solidFill>
                <a:latin typeface="Greycliff"/>
                <a:ea typeface="Greycliff"/>
                <a:cs typeface="Greycliff"/>
                <a:sym typeface="Greycliff"/>
              </a:rPr>
              <a:t>Involved in </a:t>
            </a:r>
            <a:r>
              <a:rPr lang="en-US" sz="3500" b="1" dirty="0">
                <a:solidFill>
                  <a:srgbClr val="42CFD5"/>
                </a:solidFill>
                <a:latin typeface="Greycliff Bold"/>
                <a:ea typeface="Greycliff Bold"/>
                <a:cs typeface="Greycliff Bold"/>
                <a:sym typeface="Greycliff Bold"/>
              </a:rPr>
              <a:t>4 out of 5 overdose deaths</a:t>
            </a:r>
            <a:r>
              <a:rPr lang="en-US" sz="3500" dirty="0">
                <a:solidFill>
                  <a:srgbClr val="42CFD5"/>
                </a:solidFill>
                <a:latin typeface="Greycliff"/>
                <a:ea typeface="Greycliff"/>
                <a:cs typeface="Greycliff"/>
                <a:sym typeface="Greycliff"/>
              </a:rPr>
              <a:t> in Wayne County</a:t>
            </a:r>
            <a:endParaRPr lang="en-US" sz="3500" dirty="0">
              <a:solidFill>
                <a:srgbClr val="42CFD5"/>
              </a:solidFill>
              <a:latin typeface="Greycliff"/>
              <a:ea typeface="Greycliff"/>
              <a:cs typeface="Greycliff"/>
            </a:endParaRPr>
          </a:p>
          <a:p>
            <a:pPr marL="760095" lvl="1" indent="-379730" algn="l">
              <a:lnSpc>
                <a:spcPts val="4930"/>
              </a:lnSpc>
              <a:spcBef>
                <a:spcPct val="0"/>
              </a:spcBef>
              <a:buFont typeface="Arial"/>
              <a:buChar char="•"/>
            </a:pPr>
            <a:endParaRPr lang="en-US" sz="3522">
              <a:solidFill>
                <a:srgbClr val="42CFD5"/>
              </a:solidFill>
              <a:latin typeface="Greycliff"/>
              <a:ea typeface="Greycliff"/>
              <a:cs typeface="Greycliff"/>
            </a:endParaRPr>
          </a:p>
          <a:p>
            <a:pPr marL="379730" lvl="1" algn="l">
              <a:lnSpc>
                <a:spcPts val="4930"/>
              </a:lnSpc>
              <a:spcBef>
                <a:spcPct val="0"/>
              </a:spcBef>
            </a:pPr>
            <a:r>
              <a:rPr lang="en-US" sz="3500" b="1" dirty="0">
                <a:solidFill>
                  <a:srgbClr val="42CFD5"/>
                </a:solidFill>
                <a:latin typeface="Greycliff Bold"/>
                <a:ea typeface="Greycliff"/>
                <a:cs typeface="Greycliff"/>
                <a:sym typeface="Greycliff"/>
              </a:rPr>
              <a:t>Any drug that is not prescribed by a doctor may be contaminated with fentanyl.</a:t>
            </a:r>
            <a:endParaRPr lang="en-US" sz="3500" b="1" dirty="0">
              <a:solidFill>
                <a:srgbClr val="42CFD5"/>
              </a:solidFill>
              <a:latin typeface="Greycliff Bold"/>
              <a:ea typeface="Greycliff"/>
              <a:cs typeface="Greycliff"/>
            </a:endParaRPr>
          </a:p>
        </p:txBody>
      </p:sp>
      <p:sp>
        <p:nvSpPr>
          <p:cNvPr id="3" name="TextBox 3"/>
          <p:cNvSpPr txBox="1"/>
          <p:nvPr/>
        </p:nvSpPr>
        <p:spPr>
          <a:xfrm>
            <a:off x="1626572" y="1019959"/>
            <a:ext cx="12241827" cy="1464888"/>
          </a:xfrm>
          <a:prstGeom prst="rect">
            <a:avLst/>
          </a:prstGeom>
        </p:spPr>
        <p:txBody>
          <a:bodyPr wrap="square" lIns="0" tIns="0" rIns="0" bIns="0" rtlCol="0" anchor="t">
            <a:spAutoFit/>
          </a:bodyPr>
          <a:lstStyle/>
          <a:p>
            <a:pPr>
              <a:lnSpc>
                <a:spcPts val="12880"/>
              </a:lnSpc>
            </a:pPr>
            <a:r>
              <a:rPr lang="en-US" sz="9200" b="1">
                <a:solidFill>
                  <a:srgbClr val="42CFD5"/>
                </a:solidFill>
                <a:latin typeface="Greycliff Bold"/>
                <a:ea typeface="Greycliff Bold"/>
                <a:cs typeface="Greycliff Bold"/>
                <a:sym typeface="Greycliff Bold"/>
              </a:rPr>
              <a:t>Fentanyl is...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9355bfa-ad27-4b8f-abdf-e61e8689d352">
      <Terms xmlns="http://schemas.microsoft.com/office/infopath/2007/PartnerControls"/>
    </lcf76f155ced4ddcb4097134ff3c332f>
    <TaxCatchAll xmlns="7f887271-234c-4840-9cc4-bf94cfe5da0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940D6F08F67243B3AE4A4383ED803A" ma:contentTypeVersion="15" ma:contentTypeDescription="Create a new document." ma:contentTypeScope="" ma:versionID="91714d4836211ebec5f7ab70e6318f88">
  <xsd:schema xmlns:xsd="http://www.w3.org/2001/XMLSchema" xmlns:xs="http://www.w3.org/2001/XMLSchema" xmlns:p="http://schemas.microsoft.com/office/2006/metadata/properties" xmlns:ns2="f9355bfa-ad27-4b8f-abdf-e61e8689d352" xmlns:ns3="7f887271-234c-4840-9cc4-bf94cfe5da04" targetNamespace="http://schemas.microsoft.com/office/2006/metadata/properties" ma:root="true" ma:fieldsID="1dd4f31ec0bb945dc81a212d1b30cda1" ns2:_="" ns3:_="">
    <xsd:import namespace="f9355bfa-ad27-4b8f-abdf-e61e8689d352"/>
    <xsd:import namespace="7f887271-234c-4840-9cc4-bf94cfe5da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355bfa-ad27-4b8f-abdf-e61e8689d3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3b03e75-9003-45b8-ba7a-d59443a84a3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887271-234c-4840-9cc4-bf94cfe5da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2c4b01e-a115-4b76-8053-9fb10e4e59a1}" ma:internalName="TaxCatchAll" ma:showField="CatchAllData" ma:web="7f887271-234c-4840-9cc4-bf94cfe5da0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68F39A-9DAE-442C-9A11-5FE6467A9E99}">
  <ds:schemaRefs>
    <ds:schemaRef ds:uri="7f887271-234c-4840-9cc4-bf94cfe5da04"/>
    <ds:schemaRef ds:uri="f9355bfa-ad27-4b8f-abdf-e61e8689d3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2EF538D-937C-4C49-ADDF-A9237E21CC76}">
  <ds:schemaRefs>
    <ds:schemaRef ds:uri="http://schemas.microsoft.com/sharepoint/v3/contenttype/forms"/>
  </ds:schemaRefs>
</ds:datastoreItem>
</file>

<file path=customXml/itemProps3.xml><?xml version="1.0" encoding="utf-8"?>
<ds:datastoreItem xmlns:ds="http://schemas.openxmlformats.org/officeDocument/2006/customXml" ds:itemID="{FC8A4E38-CE82-46D0-8618-7B6243644075}">
  <ds:schemaRefs>
    <ds:schemaRef ds:uri="7f887271-234c-4840-9cc4-bf94cfe5da04"/>
    <ds:schemaRef ds:uri="f9355bfa-ad27-4b8f-abdf-e61e8689d3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6e1fcfd7-25b4-4cd3-b836-a86711bd6f34}" enabled="0" method="" siteId="{6e1fcfd7-25b4-4cd3-b836-a86711bd6f34}" removed="1"/>
</clbl:labelList>
</file>

<file path=docProps/app.xml><?xml version="1.0" encoding="utf-8"?>
<Properties xmlns="http://schemas.openxmlformats.org/officeDocument/2006/extended-properties" xmlns:vt="http://schemas.openxmlformats.org/officeDocument/2006/docPropsVTypes">
  <TotalTime>1</TotalTime>
  <Words>1394</Words>
  <Application>Microsoft Office PowerPoint</Application>
  <PresentationFormat>Custom</PresentationFormat>
  <Paragraphs>228</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Calibri</vt:lpstr>
      <vt:lpstr>Aptos</vt:lpstr>
      <vt:lpstr>Greycliff Bold</vt:lpstr>
      <vt:lpstr>Wingdings</vt:lpstr>
      <vt:lpstr>Greycliff</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FAN_April 2025</dc:title>
  <dc:creator>Tara King</dc:creator>
  <cp:lastModifiedBy>Parker Tomkinson</cp:lastModifiedBy>
  <cp:revision>33</cp:revision>
  <dcterms:created xsi:type="dcterms:W3CDTF">2006-08-16T00:00:00Z</dcterms:created>
  <dcterms:modified xsi:type="dcterms:W3CDTF">2025-10-13T16:10:23Z</dcterms:modified>
  <dc:identifier>DAGj9vHEol4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0x0101004D940D6F08F67243B3AE4A4383ED803A</vt:lpwstr>
  </property>
  <property fmtid="{D5CDD505-2E9C-101B-9397-08002B2CF9AE}" pid="3" name="MediaServiceImageTags">
    <vt:lpwstr/>
  </property>
</Properties>
</file>